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62" r:id="rId2"/>
    <p:sldId id="311" r:id="rId3"/>
    <p:sldId id="265" r:id="rId4"/>
    <p:sldId id="329" r:id="rId5"/>
    <p:sldId id="357" r:id="rId6"/>
    <p:sldId id="330" r:id="rId7"/>
    <p:sldId id="331" r:id="rId8"/>
    <p:sldId id="327" r:id="rId9"/>
    <p:sldId id="351" r:id="rId10"/>
    <p:sldId id="353" r:id="rId11"/>
    <p:sldId id="354" r:id="rId12"/>
    <p:sldId id="355" r:id="rId13"/>
    <p:sldId id="356" r:id="rId14"/>
    <p:sldId id="375" r:id="rId15"/>
    <p:sldId id="352" r:id="rId16"/>
    <p:sldId id="293" r:id="rId17"/>
    <p:sldId id="269" r:id="rId18"/>
    <p:sldId id="303" r:id="rId19"/>
    <p:sldId id="304" r:id="rId20"/>
    <p:sldId id="307" r:id="rId21"/>
    <p:sldId id="309" r:id="rId22"/>
    <p:sldId id="310" r:id="rId23"/>
    <p:sldId id="305" r:id="rId24"/>
    <p:sldId id="350" r:id="rId25"/>
    <p:sldId id="371" r:id="rId26"/>
    <p:sldId id="372" r:id="rId27"/>
    <p:sldId id="380" r:id="rId28"/>
    <p:sldId id="373" r:id="rId29"/>
    <p:sldId id="374" r:id="rId30"/>
    <p:sldId id="376" r:id="rId31"/>
    <p:sldId id="377" r:id="rId32"/>
    <p:sldId id="378" r:id="rId33"/>
    <p:sldId id="379"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8" r:id="rId50"/>
    <p:sldId id="358" r:id="rId51"/>
    <p:sldId id="359" r:id="rId52"/>
    <p:sldId id="360" r:id="rId53"/>
    <p:sldId id="361" r:id="rId54"/>
    <p:sldId id="362" r:id="rId55"/>
    <p:sldId id="363" r:id="rId56"/>
    <p:sldId id="365" r:id="rId57"/>
    <p:sldId id="381" r:id="rId58"/>
  </p:sldIdLst>
  <p:sldSz cx="9144000" cy="6858000" type="screen4x3"/>
  <p:notesSz cx="6789738"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99AA"/>
    <a:srgbClr val="717F81"/>
    <a:srgbClr val="A3A86B"/>
    <a:srgbClr val="717F6B"/>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624" autoAdjust="0"/>
  </p:normalViewPr>
  <p:slideViewPr>
    <p:cSldViewPr>
      <p:cViewPr varScale="1">
        <p:scale>
          <a:sx n="107" d="100"/>
          <a:sy n="107" d="100"/>
        </p:scale>
        <p:origin x="-1104" y="-84"/>
      </p:cViewPr>
      <p:guideLst>
        <p:guide orient="horz" pos="2160"/>
        <p:guide pos="2880"/>
        <p:guide pos="560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1200"/>
            </a:lvl1pPr>
          </a:lstStyle>
          <a:p>
            <a:fld id="{95C1DA4F-C733-4485-BCAA-ED66A1937FEB}" type="datetimeFigureOut">
              <a:rPr lang="sv-SE" smtClean="0"/>
              <a:pPr/>
              <a:t>2015-10-30</a:t>
            </a:fld>
            <a:endParaRPr lang="sv-SE"/>
          </a:p>
        </p:txBody>
      </p:sp>
      <p:sp>
        <p:nvSpPr>
          <p:cNvPr id="4" name="Platshållare för bildobjekt 3"/>
          <p:cNvSpPr>
            <a:spLocks noGrp="1" noRot="1" noChangeAspect="1"/>
          </p:cNvSpPr>
          <p:nvPr>
            <p:ph type="sldImg" idx="2"/>
          </p:nvPr>
        </p:nvSpPr>
        <p:spPr>
          <a:xfrm>
            <a:off x="912813" y="744538"/>
            <a:ext cx="4964112"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8974" y="4716661"/>
            <a:ext cx="5431790" cy="4468416"/>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1200"/>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med bild, rubrik, tex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DB20D2D8-1CB8-430C-8B77-FBDC8A53D0B9}" type="datetime1">
              <a:rPr lang="sv-SE" smtClean="0"/>
              <a:pPr/>
              <a:t>2015-10-30</a:t>
            </a:fld>
            <a:endParaRPr lang="sv-SE"/>
          </a:p>
        </p:txBody>
      </p:sp>
      <p:sp>
        <p:nvSpPr>
          <p:cNvPr id="5" name="Platshållare för sidfot 4"/>
          <p:cNvSpPr>
            <a:spLocks noGrp="1"/>
          </p:cNvSpPr>
          <p:nvPr>
            <p:ph type="ftr" sz="quarter" idx="11"/>
          </p:nvPr>
        </p:nvSpPr>
        <p:spPr/>
        <p:txBody>
          <a:bodyPr/>
          <a:lstStyle/>
          <a:p>
            <a:pPr algn="l"/>
            <a:r>
              <a:rPr lang="sv-SE" dirty="0" smtClean="0"/>
              <a:t>Naturvårdsverket | Swedish </a:t>
            </a:r>
            <a:r>
              <a:rPr lang="sv-SE" dirty="0" err="1" smtClean="0"/>
              <a:t>Environmental</a:t>
            </a:r>
            <a:r>
              <a:rPr lang="sv-SE" dirty="0" smtClean="0"/>
              <a:t> </a:t>
            </a:r>
            <a:r>
              <a:rPr lang="sv-SE" dirty="0" err="1" smtClean="0"/>
              <a:t>Protection</a:t>
            </a:r>
            <a:r>
              <a:rPr lang="sv-SE" dirty="0" smtClean="0"/>
              <a:t> Agency</a:t>
            </a:r>
            <a:endParaRPr lang="sv-SE" dirty="0"/>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dirty="0"/>
          </a:p>
        </p:txBody>
      </p:sp>
      <p:pic>
        <p:nvPicPr>
          <p:cNvPr id="7"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p:cNvSpPr>
            <a:spLocks noGrp="1"/>
          </p:cNvSpPr>
          <p:nvPr>
            <p:ph type="title" hasCustomPrompt="1"/>
          </p:nvPr>
        </p:nvSpPr>
        <p:spPr>
          <a:xfrm>
            <a:off x="5940000" y="1580400"/>
            <a:ext cx="3060000" cy="1998000"/>
          </a:xfrm>
        </p:spPr>
        <p:txBody>
          <a:bodyPr>
            <a:noAutofit/>
          </a:bodyPr>
          <a:lstStyle>
            <a:lvl1pPr algn="ctr">
              <a:defRPr cap="all" baseline="0"/>
            </a:lvl1pPr>
          </a:lstStyle>
          <a:p>
            <a:r>
              <a:rPr lang="sv-SE" dirty="0" smtClean="0"/>
              <a:t>Miljö-</a:t>
            </a:r>
            <a:br>
              <a:rPr lang="sv-SE" dirty="0" smtClean="0"/>
            </a:br>
            <a:r>
              <a:rPr lang="sv-SE" dirty="0" smtClean="0"/>
              <a:t>ekonomi-dagarna</a:t>
            </a:r>
            <a:br>
              <a:rPr lang="sv-SE" dirty="0" smtClean="0"/>
            </a:br>
            <a:r>
              <a:rPr lang="sv-SE" dirty="0" smtClean="0"/>
              <a:t>2050</a:t>
            </a:r>
            <a:endParaRPr lang="sv-SE" dirty="0"/>
          </a:p>
        </p:txBody>
      </p:sp>
      <p:sp>
        <p:nvSpPr>
          <p:cNvPr id="3" name="Platshållare för bild 2"/>
          <p:cNvSpPr>
            <a:spLocks noGrp="1"/>
          </p:cNvSpPr>
          <p:nvPr>
            <p:ph type="pic" sz="quarter" idx="13"/>
          </p:nvPr>
        </p:nvSpPr>
        <p:spPr>
          <a:xfrm>
            <a:off x="-540000" y="1530000"/>
            <a:ext cx="6480000" cy="4320000"/>
          </a:xfrm>
        </p:spPr>
        <p:txBody>
          <a:bodyPr/>
          <a:lstStyle/>
          <a:p>
            <a:r>
              <a:rPr lang="sv-SE" smtClean="0"/>
              <a:t>Klicka på ikonen för att lägga till en bild</a:t>
            </a:r>
            <a:endParaRPr lang="sv-SE"/>
          </a:p>
        </p:txBody>
      </p:sp>
      <p:sp>
        <p:nvSpPr>
          <p:cNvPr id="12" name="Platshållare för text 11"/>
          <p:cNvSpPr>
            <a:spLocks noGrp="1"/>
          </p:cNvSpPr>
          <p:nvPr>
            <p:ph type="body" sz="quarter" idx="14" hasCustomPrompt="1"/>
          </p:nvPr>
        </p:nvSpPr>
        <p:spPr>
          <a:xfrm>
            <a:off x="5940000" y="3722400"/>
            <a:ext cx="3060000" cy="2091600"/>
          </a:xfrm>
        </p:spPr>
        <p:txBody>
          <a:bodyPr>
            <a:noAutofit/>
          </a:bodyPr>
          <a:lstStyle>
            <a:lvl1pPr marL="0" indent="0" algn="ctr" eaLnBrk="1" hangingPunct="1">
              <a:buFont typeface="Arial" charset="0"/>
              <a:buNone/>
              <a:defRPr sz="2400"/>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dirty="0" smtClean="0">
                <a:latin typeface="Arial" charset="0"/>
                <a:cs typeface="Arial" charset="0"/>
              </a:rPr>
              <a:t>Stockholm </a:t>
            </a:r>
            <a:br>
              <a:rPr lang="de-DE" dirty="0" smtClean="0">
                <a:latin typeface="Arial" charset="0"/>
                <a:cs typeface="Arial" charset="0"/>
              </a:rPr>
            </a:br>
            <a:r>
              <a:rPr lang="de-DE" dirty="0" smtClean="0">
                <a:latin typeface="Arial" charset="0"/>
                <a:cs typeface="Arial" charset="0"/>
              </a:rPr>
              <a:t>20–21 </a:t>
            </a:r>
            <a:r>
              <a:rPr lang="de-DE" dirty="0" err="1" smtClean="0">
                <a:latin typeface="Arial" charset="0"/>
                <a:cs typeface="Arial" charset="0"/>
              </a:rPr>
              <a:t>september</a:t>
            </a:r>
            <a:endParaRPr lang="de-DE" dirty="0" smtClean="0">
              <a:latin typeface="Arial" charset="0"/>
              <a:cs typeface="Arial" charset="0"/>
            </a:endParaRPr>
          </a:p>
          <a:p>
            <a:pPr marL="0" indent="0" algn="ctr" eaLnBrk="1" hangingPunct="1">
              <a:buFont typeface="Arial" charset="0"/>
              <a:buNone/>
            </a:pPr>
            <a:r>
              <a:rPr lang="de-DE" dirty="0" smtClean="0">
                <a:latin typeface="Arial" charset="0"/>
                <a:cs typeface="Arial" charset="0"/>
              </a:rPr>
              <a:t/>
            </a:r>
            <a:br>
              <a:rPr lang="de-DE" dirty="0" smtClean="0">
                <a:latin typeface="Arial" charset="0"/>
                <a:cs typeface="Arial" charset="0"/>
              </a:rPr>
            </a:br>
            <a:r>
              <a:rPr lang="de-DE" dirty="0" smtClean="0">
                <a:latin typeface="Arial" charset="0"/>
                <a:cs typeface="Arial" charset="0"/>
              </a:rPr>
              <a:t>Sven Svensson,</a:t>
            </a:r>
            <a:br>
              <a:rPr lang="de-DE" dirty="0" smtClean="0">
                <a:latin typeface="Arial" charset="0"/>
                <a:cs typeface="Arial" charset="0"/>
              </a:rPr>
            </a:br>
            <a:r>
              <a:rPr lang="de-DE" dirty="0" err="1" smtClean="0">
                <a:latin typeface="Arial" charset="0"/>
                <a:cs typeface="Arial" charset="0"/>
              </a:rPr>
              <a:t>generaldirektör</a:t>
            </a:r>
            <a:endParaRPr lang="sv-SE" dirty="0" smtClean="0">
              <a:latin typeface="Arial" charset="0"/>
              <a:cs typeface="Arial" charset="0"/>
            </a:endParaRPr>
          </a:p>
        </p:txBody>
      </p:sp>
    </p:spTree>
    <p:extLst>
      <p:ext uri="{BB962C8B-B14F-4D97-AF65-F5344CB8AC3E}">
        <p14:creationId xmlns:p14="http://schemas.microsoft.com/office/powerpoint/2010/main" val="23874812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ående bild, rubrik,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4572000" y="619200"/>
            <a:ext cx="3596400" cy="1224000"/>
          </a:xfrm>
        </p:spPr>
        <p:txBody>
          <a:bodyPr>
            <a:noAutofit/>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bild 8"/>
          <p:cNvSpPr>
            <a:spLocks noGrp="1"/>
          </p:cNvSpPr>
          <p:nvPr>
            <p:ph type="pic" sz="quarter" idx="13"/>
          </p:nvPr>
        </p:nvSpPr>
        <p:spPr>
          <a:xfrm>
            <a:off x="612000" y="0"/>
            <a:ext cx="3600000" cy="5400000"/>
          </a:xfrm>
        </p:spPr>
        <p:txBody>
          <a:bodyPr/>
          <a:lstStyle/>
          <a:p>
            <a:r>
              <a:rPr lang="sv-SE" smtClean="0"/>
              <a:t>Klicka på ikonen för att lägga till en bild</a:t>
            </a:r>
            <a:endParaRPr lang="sv-SE"/>
          </a:p>
        </p:txBody>
      </p:sp>
      <p:sp>
        <p:nvSpPr>
          <p:cNvPr id="11" name="Platshållare för text 10"/>
          <p:cNvSpPr>
            <a:spLocks noGrp="1"/>
          </p:cNvSpPr>
          <p:nvPr>
            <p:ph type="body" sz="quarter" idx="14"/>
          </p:nvPr>
        </p:nvSpPr>
        <p:spPr>
          <a:xfrm>
            <a:off x="4572000" y="1926000"/>
            <a:ext cx="3686400" cy="3452400"/>
          </a:xfrm>
        </p:spPr>
        <p:txBody>
          <a:bodyPr>
            <a:noAutofit/>
          </a:bodyPr>
          <a:lstStyle>
            <a:lvl1pPr>
              <a:defRPr sz="2000"/>
            </a:lvl1pPr>
            <a:lvl2pPr>
              <a:defRPr sz="2000"/>
            </a:lvl2pPr>
            <a:lvl3pPr>
              <a:defRPr sz="2000"/>
            </a:lvl3pPr>
            <a:lvl4pPr>
              <a:defRPr sz="1800"/>
            </a:lvl4pPr>
            <a:lvl5pPr>
              <a:defRPr sz="18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4295574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vå liggande vä bilder och tex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bild 8"/>
          <p:cNvSpPr>
            <a:spLocks noGrp="1"/>
          </p:cNvSpPr>
          <p:nvPr>
            <p:ph type="pic" sz="quarter" idx="14"/>
          </p:nvPr>
        </p:nvSpPr>
        <p:spPr>
          <a:xfrm>
            <a:off x="612000" y="0"/>
            <a:ext cx="3564000" cy="2376000"/>
          </a:xfrm>
        </p:spPr>
        <p:txBody>
          <a:bodyPr/>
          <a:lstStyle/>
          <a:p>
            <a:r>
              <a:rPr lang="sv-SE" smtClean="0"/>
              <a:t>Klicka på ikonen för att lägga till en bild</a:t>
            </a:r>
            <a:endParaRPr lang="sv-SE"/>
          </a:p>
        </p:txBody>
      </p:sp>
      <p:sp>
        <p:nvSpPr>
          <p:cNvPr id="11" name="Platshållare för bild 10"/>
          <p:cNvSpPr>
            <a:spLocks noGrp="1"/>
          </p:cNvSpPr>
          <p:nvPr>
            <p:ph type="pic" sz="quarter" idx="15"/>
          </p:nvPr>
        </p:nvSpPr>
        <p:spPr>
          <a:xfrm>
            <a:off x="612000" y="2556000"/>
            <a:ext cx="3564000" cy="2376000"/>
          </a:xfrm>
        </p:spPr>
        <p:txBody>
          <a:bodyPr/>
          <a:lstStyle/>
          <a:p>
            <a:r>
              <a:rPr lang="sv-SE" smtClean="0"/>
              <a:t>Klicka på ikonen för att lägga till en bild</a:t>
            </a:r>
            <a:endParaRPr lang="sv-SE"/>
          </a:p>
        </p:txBody>
      </p:sp>
      <p:sp>
        <p:nvSpPr>
          <p:cNvPr id="13" name="Platshållare för text 12"/>
          <p:cNvSpPr>
            <a:spLocks noGrp="1"/>
          </p:cNvSpPr>
          <p:nvPr>
            <p:ph type="body" sz="quarter" idx="16"/>
          </p:nvPr>
        </p:nvSpPr>
        <p:spPr>
          <a:xfrm>
            <a:off x="4572000" y="619200"/>
            <a:ext cx="3596400" cy="4251600"/>
          </a:xfrm>
        </p:spPr>
        <p:txBody>
          <a:bodyPr>
            <a:noAutofit/>
          </a:bodyPr>
          <a:lstStyle>
            <a:lvl1pPr marL="12700" indent="0">
              <a:buFontTx/>
              <a:buNone/>
              <a:defRPr sz="2000"/>
            </a:lvl1pPr>
            <a:lvl2pPr marL="434250" indent="0">
              <a:buFontTx/>
              <a:buNone/>
              <a:defRPr sz="2000"/>
            </a:lvl2pPr>
            <a:lvl3pPr marL="914400" indent="0">
              <a:buFontTx/>
              <a:buNone/>
              <a:defRPr sz="2000"/>
            </a:lvl3pPr>
            <a:lvl4pPr marL="1312200" indent="0">
              <a:buFontTx/>
              <a:buNone/>
              <a:defRPr sz="1800"/>
            </a:lvl4pPr>
            <a:lvl5pPr marL="1828800" indent="0">
              <a:buFontTx/>
              <a:buNone/>
              <a:defRPr sz="1800"/>
            </a:lvl5pPr>
          </a:lstStyle>
          <a:p>
            <a:pPr lvl="0"/>
            <a:r>
              <a:rPr lang="sv-SE" smtClean="0"/>
              <a:t>Klicka här för att ändra format på bakgrundstexten</a:t>
            </a:r>
          </a:p>
        </p:txBody>
      </p:sp>
    </p:spTree>
    <p:extLst>
      <p:ext uri="{BB962C8B-B14F-4D97-AF65-F5344CB8AC3E}">
        <p14:creationId xmlns:p14="http://schemas.microsoft.com/office/powerpoint/2010/main" val="11478530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liggande toppbilder, rubrik">
    <p:spTree>
      <p:nvGrpSpPr>
        <p:cNvPr id="1" name=""/>
        <p:cNvGrpSpPr/>
        <p:nvPr/>
      </p:nvGrpSpPr>
      <p:grpSpPr>
        <a:xfrm>
          <a:off x="0" y="0"/>
          <a:ext cx="0" cy="0"/>
          <a:chOff x="0" y="0"/>
          <a:chExt cx="0" cy="0"/>
        </a:xfrm>
      </p:grpSpPr>
      <p:sp>
        <p:nvSpPr>
          <p:cNvPr id="2" name="Rubrik 1"/>
          <p:cNvSpPr>
            <a:spLocks noGrp="1"/>
          </p:cNvSpPr>
          <p:nvPr>
            <p:ph type="title"/>
          </p:nvPr>
        </p:nvSpPr>
        <p:spPr>
          <a:xfrm>
            <a:off x="824400" y="2595600"/>
            <a:ext cx="7347600" cy="1555200"/>
          </a:xfrm>
        </p:spPr>
        <p:txBody>
          <a:bodyPr>
            <a:noAutofit/>
          </a:bodyPr>
          <a:lstStyle>
            <a:lvl1pPr>
              <a:defRPr cap="all" baseline="0"/>
            </a:lvl1p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bild 8"/>
          <p:cNvSpPr>
            <a:spLocks noGrp="1"/>
          </p:cNvSpPr>
          <p:nvPr>
            <p:ph type="pic" sz="quarter" idx="13"/>
          </p:nvPr>
        </p:nvSpPr>
        <p:spPr>
          <a:xfrm>
            <a:off x="842400" y="0"/>
            <a:ext cx="3564000" cy="2376000"/>
          </a:xfrm>
        </p:spPr>
        <p:txBody>
          <a:bodyPr/>
          <a:lstStyle/>
          <a:p>
            <a:r>
              <a:rPr lang="sv-SE" smtClean="0"/>
              <a:t>Klicka på ikonen för att lägga till en bild</a:t>
            </a:r>
            <a:endParaRPr lang="sv-SE"/>
          </a:p>
        </p:txBody>
      </p:sp>
      <p:sp>
        <p:nvSpPr>
          <p:cNvPr id="11" name="Platshållare för bild 10"/>
          <p:cNvSpPr>
            <a:spLocks noGrp="1"/>
          </p:cNvSpPr>
          <p:nvPr>
            <p:ph type="pic" sz="quarter" idx="14"/>
          </p:nvPr>
        </p:nvSpPr>
        <p:spPr>
          <a:xfrm>
            <a:off x="4590000" y="0"/>
            <a:ext cx="3564000" cy="23760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6250163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ående 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4971600" y="619200"/>
            <a:ext cx="3279600" cy="2739600"/>
          </a:xfrm>
        </p:spPr>
        <p:txBody>
          <a:bodyPr>
            <a:noAutofit/>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8" name="Platshållare för bild 7"/>
          <p:cNvSpPr>
            <a:spLocks noGrp="1"/>
          </p:cNvSpPr>
          <p:nvPr>
            <p:ph type="pic" sz="quarter" idx="13"/>
          </p:nvPr>
        </p:nvSpPr>
        <p:spPr>
          <a:xfrm>
            <a:off x="612000" y="0"/>
            <a:ext cx="3960000" cy="59400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17769885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nehåll utan bild, text, logo">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360000" y="360000"/>
            <a:ext cx="8460000" cy="5877312"/>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 name="Platshållare för datum 1"/>
          <p:cNvSpPr>
            <a:spLocks noGrp="1"/>
          </p:cNvSpPr>
          <p:nvPr>
            <p:ph type="dt" sz="half" idx="11"/>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2"/>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3"/>
          </p:nvPr>
        </p:nvSpPr>
        <p:spPr/>
        <p:txBody>
          <a:body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35812721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grå med rubrik och text">
    <p:spTree>
      <p:nvGrpSpPr>
        <p:cNvPr id="1" name=""/>
        <p:cNvGrpSpPr/>
        <p:nvPr/>
      </p:nvGrpSpPr>
      <p:grpSpPr>
        <a:xfrm>
          <a:off x="0" y="0"/>
          <a:ext cx="0" cy="0"/>
          <a:chOff x="0" y="0"/>
          <a:chExt cx="0" cy="0"/>
        </a:xfrm>
      </p:grpSpPr>
      <p:sp>
        <p:nvSpPr>
          <p:cNvPr id="2" name="Rektangel 1"/>
          <p:cNvSpPr/>
          <p:nvPr userDrawn="1"/>
        </p:nvSpPr>
        <p:spPr>
          <a:xfrm>
            <a:off x="0" y="1530000"/>
            <a:ext cx="9147600" cy="4320000"/>
          </a:xfrm>
          <a:prstGeom prst="rect">
            <a:avLst/>
          </a:prstGeom>
          <a:solidFill>
            <a:srgbClr val="717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p:cNvSpPr>
            <a:spLocks noGrp="1"/>
          </p:cNvSpPr>
          <p:nvPr>
            <p:ph type="dt" sz="half" idx="10"/>
          </p:nvPr>
        </p:nvSpPr>
        <p:spPr/>
        <p:txBody>
          <a:bodyPr/>
          <a:lstStyle/>
          <a:p>
            <a:fld id="{DB20D2D8-1CB8-430C-8B77-FBDC8A53D0B9}" type="datetime1">
              <a:rPr lang="sv-SE" smtClean="0"/>
              <a:pPr/>
              <a:t>2015-10-30</a:t>
            </a:fld>
            <a:endParaRPr lang="sv-SE"/>
          </a:p>
        </p:txBody>
      </p:sp>
      <p:sp>
        <p:nvSpPr>
          <p:cNvPr id="5" name="Platshållare för sidfot 4"/>
          <p:cNvSpPr>
            <a:spLocks noGrp="1"/>
          </p:cNvSpPr>
          <p:nvPr>
            <p:ph type="ftr" sz="quarter" idx="11"/>
          </p:nvPr>
        </p:nvSpPr>
        <p:spPr/>
        <p:txBody>
          <a:bodyPr/>
          <a:lstStyle/>
          <a:p>
            <a:pPr algn="l"/>
            <a:r>
              <a:rPr lang="sv-SE" dirty="0" smtClean="0"/>
              <a:t>Naturvårdsverket | Swedish </a:t>
            </a:r>
            <a:r>
              <a:rPr lang="sv-SE" dirty="0" err="1" smtClean="0"/>
              <a:t>Environmental</a:t>
            </a:r>
            <a:r>
              <a:rPr lang="sv-SE" dirty="0" smtClean="0"/>
              <a:t> </a:t>
            </a:r>
            <a:r>
              <a:rPr lang="sv-SE" dirty="0" err="1" smtClean="0"/>
              <a:t>Protection</a:t>
            </a:r>
            <a:r>
              <a:rPr lang="sv-SE" dirty="0" smtClean="0"/>
              <a:t> Agency</a:t>
            </a:r>
            <a:endParaRPr lang="sv-SE" dirty="0"/>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dirty="0"/>
          </a:p>
        </p:txBody>
      </p:sp>
      <p:pic>
        <p:nvPicPr>
          <p:cNvPr id="7"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p:cNvSpPr>
            <a:spLocks noGrp="1"/>
          </p:cNvSpPr>
          <p:nvPr>
            <p:ph type="title" hasCustomPrompt="1"/>
          </p:nvPr>
        </p:nvSpPr>
        <p:spPr>
          <a:xfrm>
            <a:off x="4068000" y="1580400"/>
            <a:ext cx="3240000" cy="1998000"/>
          </a:xfrm>
        </p:spPr>
        <p:txBody>
          <a:bodyPr>
            <a:noAutofit/>
          </a:bodyPr>
          <a:lstStyle>
            <a:lvl1pPr algn="ctr">
              <a:defRPr cap="all" baseline="0">
                <a:solidFill>
                  <a:schemeClr val="bg1"/>
                </a:solidFill>
              </a:defRPr>
            </a:lvl1pPr>
          </a:lstStyle>
          <a:p>
            <a:r>
              <a:rPr lang="sv-SE" dirty="0" smtClean="0"/>
              <a:t>Miljö-</a:t>
            </a:r>
            <a:br>
              <a:rPr lang="sv-SE" dirty="0" smtClean="0"/>
            </a:br>
            <a:r>
              <a:rPr lang="sv-SE" dirty="0" smtClean="0"/>
              <a:t>ekonomi-dagarna</a:t>
            </a:r>
            <a:br>
              <a:rPr lang="sv-SE" dirty="0" smtClean="0"/>
            </a:br>
            <a:r>
              <a:rPr lang="sv-SE" dirty="0" smtClean="0"/>
              <a:t>2050</a:t>
            </a:r>
            <a:endParaRPr lang="sv-SE" dirty="0"/>
          </a:p>
        </p:txBody>
      </p:sp>
      <p:sp>
        <p:nvSpPr>
          <p:cNvPr id="9" name="Platshållare för text 11"/>
          <p:cNvSpPr>
            <a:spLocks noGrp="1"/>
          </p:cNvSpPr>
          <p:nvPr>
            <p:ph type="body" sz="quarter" idx="14" hasCustomPrompt="1"/>
          </p:nvPr>
        </p:nvSpPr>
        <p:spPr>
          <a:xfrm>
            <a:off x="4068000" y="3722400"/>
            <a:ext cx="3240000" cy="2091600"/>
          </a:xfrm>
        </p:spPr>
        <p:txBody>
          <a:bodyPr>
            <a:noAutofit/>
          </a:bodyPr>
          <a:lstStyle>
            <a:lvl1pPr marL="0" indent="0" algn="ctr" eaLnBrk="1" hangingPunct="1">
              <a:buFont typeface="Arial" charset="0"/>
              <a:buNone/>
              <a:defRPr sz="2400">
                <a:solidFill>
                  <a:schemeClr val="bg1"/>
                </a:solidFill>
              </a:defRPr>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dirty="0" smtClean="0">
                <a:latin typeface="Arial" charset="0"/>
                <a:cs typeface="Arial" charset="0"/>
              </a:rPr>
              <a:t>Stockholm </a:t>
            </a:r>
            <a:br>
              <a:rPr lang="de-DE" dirty="0" smtClean="0">
                <a:latin typeface="Arial" charset="0"/>
                <a:cs typeface="Arial" charset="0"/>
              </a:rPr>
            </a:br>
            <a:r>
              <a:rPr lang="de-DE" dirty="0" smtClean="0">
                <a:latin typeface="Arial" charset="0"/>
                <a:cs typeface="Arial" charset="0"/>
              </a:rPr>
              <a:t>20–21 </a:t>
            </a:r>
            <a:r>
              <a:rPr lang="de-DE" dirty="0" err="1" smtClean="0">
                <a:latin typeface="Arial" charset="0"/>
                <a:cs typeface="Arial" charset="0"/>
              </a:rPr>
              <a:t>september</a:t>
            </a:r>
            <a:endParaRPr lang="de-DE" dirty="0" smtClean="0">
              <a:latin typeface="Arial" charset="0"/>
              <a:cs typeface="Arial" charset="0"/>
            </a:endParaRPr>
          </a:p>
          <a:p>
            <a:pPr marL="0" indent="0" algn="ctr" eaLnBrk="1" hangingPunct="1">
              <a:buFont typeface="Arial" charset="0"/>
              <a:buNone/>
            </a:pPr>
            <a:r>
              <a:rPr lang="de-DE" dirty="0" smtClean="0">
                <a:latin typeface="Arial" charset="0"/>
                <a:cs typeface="Arial" charset="0"/>
              </a:rPr>
              <a:t/>
            </a:r>
            <a:br>
              <a:rPr lang="de-DE" dirty="0" smtClean="0">
                <a:latin typeface="Arial" charset="0"/>
                <a:cs typeface="Arial" charset="0"/>
              </a:rPr>
            </a:br>
            <a:r>
              <a:rPr lang="de-DE" dirty="0" smtClean="0">
                <a:latin typeface="Arial" charset="0"/>
                <a:cs typeface="Arial" charset="0"/>
              </a:rPr>
              <a:t>Sven Svensson,</a:t>
            </a:r>
            <a:br>
              <a:rPr lang="de-DE" dirty="0" smtClean="0">
                <a:latin typeface="Arial" charset="0"/>
                <a:cs typeface="Arial" charset="0"/>
              </a:rPr>
            </a:br>
            <a:r>
              <a:rPr lang="de-DE" dirty="0" err="1" smtClean="0">
                <a:latin typeface="Arial" charset="0"/>
                <a:cs typeface="Arial" charset="0"/>
              </a:rPr>
              <a:t>generaldirektör</a:t>
            </a:r>
            <a:endParaRPr lang="sv-SE" dirty="0" smtClean="0">
              <a:latin typeface="Arial" charset="0"/>
              <a:cs typeface="Arial" charset="0"/>
            </a:endParaRPr>
          </a:p>
        </p:txBody>
      </p:sp>
    </p:spTree>
    <p:extLst>
      <p:ext uri="{BB962C8B-B14F-4D97-AF65-F5344CB8AC3E}">
        <p14:creationId xmlns:p14="http://schemas.microsoft.com/office/powerpoint/2010/main" val="14369009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blå med rubrik och text">
    <p:spTree>
      <p:nvGrpSpPr>
        <p:cNvPr id="1" name=""/>
        <p:cNvGrpSpPr/>
        <p:nvPr/>
      </p:nvGrpSpPr>
      <p:grpSpPr>
        <a:xfrm>
          <a:off x="0" y="0"/>
          <a:ext cx="0" cy="0"/>
          <a:chOff x="0" y="0"/>
          <a:chExt cx="0" cy="0"/>
        </a:xfrm>
      </p:grpSpPr>
      <p:sp>
        <p:nvSpPr>
          <p:cNvPr id="2" name="Rektangel 1"/>
          <p:cNvSpPr/>
          <p:nvPr userDrawn="1"/>
        </p:nvSpPr>
        <p:spPr>
          <a:xfrm>
            <a:off x="0" y="1530000"/>
            <a:ext cx="9147600" cy="4320000"/>
          </a:xfrm>
          <a:prstGeom prst="rect">
            <a:avLst/>
          </a:prstGeom>
          <a:solidFill>
            <a:srgbClr val="7E9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p:cNvSpPr>
            <a:spLocks noGrp="1"/>
          </p:cNvSpPr>
          <p:nvPr>
            <p:ph type="dt" sz="half" idx="10"/>
          </p:nvPr>
        </p:nvSpPr>
        <p:spPr/>
        <p:txBody>
          <a:bodyPr/>
          <a:lstStyle/>
          <a:p>
            <a:fld id="{DB20D2D8-1CB8-430C-8B77-FBDC8A53D0B9}" type="datetime1">
              <a:rPr lang="sv-SE" smtClean="0"/>
              <a:pPr/>
              <a:t>2015-10-30</a:t>
            </a:fld>
            <a:endParaRPr lang="sv-SE"/>
          </a:p>
        </p:txBody>
      </p:sp>
      <p:sp>
        <p:nvSpPr>
          <p:cNvPr id="5" name="Platshållare för sidfot 4"/>
          <p:cNvSpPr>
            <a:spLocks noGrp="1"/>
          </p:cNvSpPr>
          <p:nvPr>
            <p:ph type="ftr" sz="quarter" idx="11"/>
          </p:nvPr>
        </p:nvSpPr>
        <p:spPr/>
        <p:txBody>
          <a:bodyPr/>
          <a:lstStyle/>
          <a:p>
            <a:pPr algn="l"/>
            <a:r>
              <a:rPr lang="sv-SE" dirty="0" smtClean="0"/>
              <a:t>Naturvårdsverket | Swedish </a:t>
            </a:r>
            <a:r>
              <a:rPr lang="sv-SE" dirty="0" err="1" smtClean="0"/>
              <a:t>Environmental</a:t>
            </a:r>
            <a:r>
              <a:rPr lang="sv-SE" dirty="0" smtClean="0"/>
              <a:t> </a:t>
            </a:r>
            <a:r>
              <a:rPr lang="sv-SE" dirty="0" err="1" smtClean="0"/>
              <a:t>Protection</a:t>
            </a:r>
            <a:r>
              <a:rPr lang="sv-SE" dirty="0" smtClean="0"/>
              <a:t> Agency</a:t>
            </a:r>
            <a:endParaRPr lang="sv-SE" dirty="0"/>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dirty="0"/>
          </a:p>
        </p:txBody>
      </p:sp>
      <p:pic>
        <p:nvPicPr>
          <p:cNvPr id="7"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p:cNvSpPr>
            <a:spLocks noGrp="1"/>
          </p:cNvSpPr>
          <p:nvPr>
            <p:ph type="title" hasCustomPrompt="1"/>
          </p:nvPr>
        </p:nvSpPr>
        <p:spPr>
          <a:xfrm>
            <a:off x="4068000" y="1580400"/>
            <a:ext cx="3240000" cy="1998000"/>
          </a:xfrm>
        </p:spPr>
        <p:txBody>
          <a:bodyPr>
            <a:noAutofit/>
          </a:bodyPr>
          <a:lstStyle>
            <a:lvl1pPr algn="ctr">
              <a:defRPr cap="all" baseline="0">
                <a:solidFill>
                  <a:schemeClr val="bg1"/>
                </a:solidFill>
              </a:defRPr>
            </a:lvl1pPr>
          </a:lstStyle>
          <a:p>
            <a:r>
              <a:rPr lang="sv-SE" dirty="0" smtClean="0"/>
              <a:t>Miljö-</a:t>
            </a:r>
            <a:br>
              <a:rPr lang="sv-SE" dirty="0" smtClean="0"/>
            </a:br>
            <a:r>
              <a:rPr lang="sv-SE" dirty="0" smtClean="0"/>
              <a:t>ekonomi-dagarna</a:t>
            </a:r>
            <a:br>
              <a:rPr lang="sv-SE" dirty="0" smtClean="0"/>
            </a:br>
            <a:r>
              <a:rPr lang="sv-SE" dirty="0" smtClean="0"/>
              <a:t>2050</a:t>
            </a:r>
            <a:endParaRPr lang="sv-SE" dirty="0"/>
          </a:p>
        </p:txBody>
      </p:sp>
      <p:sp>
        <p:nvSpPr>
          <p:cNvPr id="9" name="Platshållare för text 11"/>
          <p:cNvSpPr>
            <a:spLocks noGrp="1"/>
          </p:cNvSpPr>
          <p:nvPr>
            <p:ph type="body" sz="quarter" idx="14" hasCustomPrompt="1"/>
          </p:nvPr>
        </p:nvSpPr>
        <p:spPr>
          <a:xfrm>
            <a:off x="4068000" y="3722400"/>
            <a:ext cx="3240000" cy="2091600"/>
          </a:xfrm>
        </p:spPr>
        <p:txBody>
          <a:bodyPr>
            <a:noAutofit/>
          </a:bodyPr>
          <a:lstStyle>
            <a:lvl1pPr marL="0" indent="0" algn="ctr" eaLnBrk="1" hangingPunct="1">
              <a:buFont typeface="Arial" charset="0"/>
              <a:buNone/>
              <a:defRPr sz="2400">
                <a:solidFill>
                  <a:schemeClr val="bg1"/>
                </a:solidFill>
              </a:defRPr>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dirty="0" smtClean="0">
                <a:latin typeface="Arial" charset="0"/>
                <a:cs typeface="Arial" charset="0"/>
              </a:rPr>
              <a:t>Stockholm </a:t>
            </a:r>
            <a:br>
              <a:rPr lang="de-DE" dirty="0" smtClean="0">
                <a:latin typeface="Arial" charset="0"/>
                <a:cs typeface="Arial" charset="0"/>
              </a:rPr>
            </a:br>
            <a:r>
              <a:rPr lang="de-DE" dirty="0" smtClean="0">
                <a:latin typeface="Arial" charset="0"/>
                <a:cs typeface="Arial" charset="0"/>
              </a:rPr>
              <a:t>20–21 </a:t>
            </a:r>
            <a:r>
              <a:rPr lang="de-DE" dirty="0" err="1" smtClean="0">
                <a:latin typeface="Arial" charset="0"/>
                <a:cs typeface="Arial" charset="0"/>
              </a:rPr>
              <a:t>september</a:t>
            </a:r>
            <a:endParaRPr lang="de-DE" dirty="0" smtClean="0">
              <a:latin typeface="Arial" charset="0"/>
              <a:cs typeface="Arial" charset="0"/>
            </a:endParaRPr>
          </a:p>
          <a:p>
            <a:pPr marL="0" indent="0" algn="ctr" eaLnBrk="1" hangingPunct="1">
              <a:buFont typeface="Arial" charset="0"/>
              <a:buNone/>
            </a:pPr>
            <a:r>
              <a:rPr lang="de-DE" dirty="0" smtClean="0">
                <a:latin typeface="Arial" charset="0"/>
                <a:cs typeface="Arial" charset="0"/>
              </a:rPr>
              <a:t/>
            </a:r>
            <a:br>
              <a:rPr lang="de-DE" dirty="0" smtClean="0">
                <a:latin typeface="Arial" charset="0"/>
                <a:cs typeface="Arial" charset="0"/>
              </a:rPr>
            </a:br>
            <a:r>
              <a:rPr lang="de-DE" dirty="0" smtClean="0">
                <a:latin typeface="Arial" charset="0"/>
                <a:cs typeface="Arial" charset="0"/>
              </a:rPr>
              <a:t>Sven Svensson,</a:t>
            </a:r>
            <a:br>
              <a:rPr lang="de-DE" dirty="0" smtClean="0">
                <a:latin typeface="Arial" charset="0"/>
                <a:cs typeface="Arial" charset="0"/>
              </a:rPr>
            </a:br>
            <a:r>
              <a:rPr lang="de-DE" dirty="0" err="1" smtClean="0">
                <a:latin typeface="Arial" charset="0"/>
                <a:cs typeface="Arial" charset="0"/>
              </a:rPr>
              <a:t>generaldirektör</a:t>
            </a:r>
            <a:endParaRPr lang="sv-SE" dirty="0" smtClean="0">
              <a:latin typeface="Arial" charset="0"/>
              <a:cs typeface="Arial" charset="0"/>
            </a:endParaRPr>
          </a:p>
        </p:txBody>
      </p:sp>
    </p:spTree>
    <p:extLst>
      <p:ext uri="{BB962C8B-B14F-4D97-AF65-F5344CB8AC3E}">
        <p14:creationId xmlns:p14="http://schemas.microsoft.com/office/powerpoint/2010/main" val="5861762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punktlista, diagram">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7344000" cy="1224000"/>
          </a:xfrm>
        </p:spPr>
        <p:txBody>
          <a:bodyPr anchor="t">
            <a:noAutofit/>
          </a:bodyPr>
          <a:lstStyle>
            <a:lvl1pPr algn="l">
              <a:defRPr sz="3000" b="1">
                <a:latin typeface="Arial" pitchFamily="34" charset="0"/>
                <a:cs typeface="Arial" pitchFamily="34" charset="0"/>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824400" y="1926000"/>
            <a:ext cx="7344000" cy="3888000"/>
          </a:xfrm>
        </p:spPr>
        <p:txBody>
          <a:bodyPr>
            <a:no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marL="756000" indent="-252000">
              <a:buFont typeface="Wingdings" pitchFamily="2" charset="2"/>
              <a:buChar char="§"/>
              <a:defRPr>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3099600" y="6460340"/>
            <a:ext cx="752320" cy="252000"/>
          </a:xfrm>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a:xfrm>
            <a:off x="92990" y="6460340"/>
            <a:ext cx="3038850" cy="252000"/>
          </a:xfrm>
        </p:spPr>
        <p:txBody>
          <a:bodyPr/>
          <a:lstStyle/>
          <a:p>
            <a:pPr algn="l"/>
            <a:r>
              <a:rPr lang="sv-SE" dirty="0" smtClean="0"/>
              <a:t>Naturvårdsverket | Swedish </a:t>
            </a:r>
            <a:r>
              <a:rPr lang="sv-SE" dirty="0" err="1" smtClean="0"/>
              <a:t>Environmental</a:t>
            </a:r>
            <a:r>
              <a:rPr lang="sv-SE" dirty="0" smtClean="0"/>
              <a:t> </a:t>
            </a:r>
            <a:r>
              <a:rPr lang="sv-SE" dirty="0" err="1" smtClean="0"/>
              <a:t>Protection</a:t>
            </a:r>
            <a:r>
              <a:rPr lang="sv-SE" dirty="0" smtClean="0"/>
              <a:t> Agency</a:t>
            </a:r>
            <a:endParaRPr lang="sv-SE" dirty="0"/>
          </a:p>
        </p:txBody>
      </p:sp>
      <p:sp>
        <p:nvSpPr>
          <p:cNvPr id="6" name="Platshållare för bildnummer 5"/>
          <p:cNvSpPr>
            <a:spLocks noGrp="1"/>
          </p:cNvSpPr>
          <p:nvPr>
            <p:ph type="sldNum" sz="quarter" idx="12"/>
          </p:nvPr>
        </p:nvSpPr>
        <p:spPr>
          <a:xfrm>
            <a:off x="3837600" y="6460340"/>
            <a:ext cx="360000" cy="252000"/>
          </a:xfrm>
        </p:spPr>
        <p:txBody>
          <a:bodyPr/>
          <a:lstStyle>
            <a:lvl1pPr algn="r">
              <a:defRPr/>
            </a:lvl1p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42586883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561486"/>
            <a:ext cx="7810500" cy="4680000"/>
          </a:xfrm>
        </p:spPr>
        <p:txBody>
          <a:bodyPr anchor="t">
            <a:noAutofit/>
          </a:bodyPr>
          <a:lstStyle>
            <a:lvl1pPr algn="l">
              <a:lnSpc>
                <a:spcPct val="90000"/>
              </a:lnSpc>
              <a:defRPr sz="9000" b="0" cap="none" baseline="0">
                <a:solidFill>
                  <a:schemeClr val="accent1"/>
                </a:solidFill>
              </a:defRPr>
            </a:lvl1p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4B186DA5-3779-4115-B9FF-F6458A5B1E08}" type="datetime1">
              <a:rPr lang="sv-SE" smtClean="0"/>
              <a:pPr/>
              <a:t>2015-10-30</a:t>
            </a:fld>
            <a:endParaRPr lang="sv-SE"/>
          </a:p>
        </p:txBody>
      </p:sp>
      <p:sp>
        <p:nvSpPr>
          <p:cNvPr id="5" name="Platshållare för sidfot 4"/>
          <p:cNvSpPr>
            <a:spLocks noGrp="1"/>
          </p:cNvSpPr>
          <p:nvPr>
            <p:ph type="ftr" sz="quarter" idx="11"/>
          </p:nvPr>
        </p:nvSpPr>
        <p:spPr/>
        <p:txBody>
          <a:bodyPr/>
          <a:lstStyle/>
          <a:p>
            <a:pPr algn="l"/>
            <a:r>
              <a:rPr lang="sv-SE" dirty="0" smtClean="0"/>
              <a:t>Naturvårdsverket | Swedish </a:t>
            </a:r>
            <a:r>
              <a:rPr lang="sv-SE" dirty="0" err="1" smtClean="0"/>
              <a:t>Environmental</a:t>
            </a:r>
            <a:r>
              <a:rPr lang="sv-SE" dirty="0" smtClean="0"/>
              <a:t> </a:t>
            </a:r>
            <a:r>
              <a:rPr lang="sv-SE" dirty="0" err="1" smtClean="0"/>
              <a:t>Protection</a:t>
            </a:r>
            <a:r>
              <a:rPr lang="sv-SE" dirty="0" smtClean="0"/>
              <a:t> Agency</a:t>
            </a:r>
            <a:endParaRPr lang="sv-SE" dirty="0"/>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29070961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nittsrubrik vit">
    <p:spTree>
      <p:nvGrpSpPr>
        <p:cNvPr id="1" name=""/>
        <p:cNvGrpSpPr/>
        <p:nvPr/>
      </p:nvGrpSpPr>
      <p:grpSpPr>
        <a:xfrm>
          <a:off x="0" y="0"/>
          <a:ext cx="0" cy="0"/>
          <a:chOff x="0" y="0"/>
          <a:chExt cx="0" cy="0"/>
        </a:xfrm>
      </p:grpSpPr>
      <p:sp>
        <p:nvSpPr>
          <p:cNvPr id="7" name="Rektangel 6"/>
          <p:cNvSpPr/>
          <p:nvPr userDrawn="1"/>
        </p:nvSpPr>
        <p:spPr>
          <a:xfrm>
            <a:off x="0" y="0"/>
            <a:ext cx="9144000" cy="5661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6" name="Rubrik 1"/>
          <p:cNvSpPr>
            <a:spLocks noGrp="1"/>
          </p:cNvSpPr>
          <p:nvPr>
            <p:ph type="title"/>
          </p:nvPr>
        </p:nvSpPr>
        <p:spPr>
          <a:xfrm>
            <a:off x="722313" y="561486"/>
            <a:ext cx="7810500" cy="4680000"/>
          </a:xfrm>
        </p:spPr>
        <p:txBody>
          <a:bodyPr anchor="t">
            <a:noAutofit/>
          </a:bodyPr>
          <a:lstStyle>
            <a:lvl1pPr algn="l">
              <a:lnSpc>
                <a:spcPct val="90000"/>
              </a:lnSpc>
              <a:defRPr sz="9000" b="0" cap="none" baseline="0">
                <a:solidFill>
                  <a:schemeClr val="bg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320448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r liggande bild utan logo">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7" name="Platshållare för bild 6"/>
          <p:cNvSpPr>
            <a:spLocks noGrp="1"/>
          </p:cNvSpPr>
          <p:nvPr>
            <p:ph type="pic" sz="quarter" idx="13"/>
          </p:nvPr>
        </p:nvSpPr>
        <p:spPr>
          <a:xfrm>
            <a:off x="0" y="612000"/>
            <a:ext cx="8391600" cy="55944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31837646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liggande 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900000" y="4870800"/>
            <a:ext cx="6552000" cy="1080000"/>
          </a:xfrm>
        </p:spPr>
        <p:txBody>
          <a:bodyPr>
            <a:noAutofit/>
          </a:bodyPr>
          <a:lstStyle>
            <a:lvl1pPr>
              <a:defRPr cap="all" baseline="0"/>
            </a:lvl1p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8" name="Platshållare för bild 7"/>
          <p:cNvSpPr>
            <a:spLocks noGrp="1"/>
          </p:cNvSpPr>
          <p:nvPr>
            <p:ph type="pic" sz="quarter" idx="13"/>
          </p:nvPr>
        </p:nvSpPr>
        <p:spPr>
          <a:xfrm>
            <a:off x="900000" y="-25200"/>
            <a:ext cx="7020000" cy="46800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15688513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gande bild, rubrik, punktl.">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8136000" cy="1224000"/>
          </a:xfrm>
        </p:spPr>
        <p:txBody>
          <a:bodyPr>
            <a:noAutofit/>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bild 8"/>
          <p:cNvSpPr>
            <a:spLocks noGrp="1"/>
          </p:cNvSpPr>
          <p:nvPr>
            <p:ph type="pic" sz="quarter" idx="13"/>
          </p:nvPr>
        </p:nvSpPr>
        <p:spPr>
          <a:xfrm>
            <a:off x="0" y="2016000"/>
            <a:ext cx="4165200" cy="2775600"/>
          </a:xfrm>
        </p:spPr>
        <p:txBody>
          <a:bodyPr/>
          <a:lstStyle/>
          <a:p>
            <a:r>
              <a:rPr lang="sv-SE" smtClean="0"/>
              <a:t>Klicka på ikonen för att lägga till en bild</a:t>
            </a:r>
            <a:endParaRPr lang="sv-SE"/>
          </a:p>
        </p:txBody>
      </p:sp>
      <p:sp>
        <p:nvSpPr>
          <p:cNvPr id="11" name="Platshållare för text 10"/>
          <p:cNvSpPr>
            <a:spLocks noGrp="1"/>
          </p:cNvSpPr>
          <p:nvPr>
            <p:ph type="body" sz="quarter" idx="14"/>
          </p:nvPr>
        </p:nvSpPr>
        <p:spPr>
          <a:xfrm>
            <a:off x="4572000" y="1926000"/>
            <a:ext cx="3686400" cy="3888000"/>
          </a:xfrm>
        </p:spPr>
        <p:txBody>
          <a:bodyPr>
            <a:noAutofit/>
          </a:bodyPr>
          <a:lstStyle>
            <a:lvl1pPr>
              <a:defRPr sz="2000"/>
            </a:lvl1pPr>
            <a:lvl2pPr>
              <a:defRPr sz="2000"/>
            </a:lvl2pPr>
            <a:lvl3pPr>
              <a:defRPr sz="2000"/>
            </a:lvl3pPr>
            <a:lvl4pPr>
              <a:defRPr sz="1800"/>
            </a:lvl4pPr>
            <a:lvl5pPr>
              <a:defRPr sz="18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1931688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24400" y="619200"/>
            <a:ext cx="7344000" cy="1224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824247" y="1926000"/>
            <a:ext cx="7344000" cy="3888000"/>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3099600" y="6462000"/>
            <a:ext cx="752320" cy="252000"/>
          </a:xfrm>
          <a:prstGeom prst="rect">
            <a:avLst/>
          </a:prstGeom>
        </p:spPr>
        <p:txBody>
          <a:bodyPr vert="horz" lIns="91440" tIns="45720" rIns="91440" bIns="45720" rtlCol="0" anchor="ctr"/>
          <a:lstStyle>
            <a:lvl1pPr algn="l">
              <a:defRPr sz="800" baseline="0">
                <a:solidFill>
                  <a:schemeClr val="tx1"/>
                </a:solidFill>
                <a:latin typeface="Arial" pitchFamily="34" charset="0"/>
                <a:cs typeface="Arial" pitchFamily="34" charset="0"/>
              </a:defRPr>
            </a:lvl1pPr>
          </a:lstStyle>
          <a:p>
            <a:fld id="{5B8BE423-1780-43BB-A8FE-3025F34AD1F8}" type="datetime1">
              <a:rPr lang="sv-SE" smtClean="0"/>
              <a:pPr/>
              <a:t>2015-10-30</a:t>
            </a:fld>
            <a:endParaRPr lang="sv-SE" dirty="0"/>
          </a:p>
        </p:txBody>
      </p:sp>
      <p:sp>
        <p:nvSpPr>
          <p:cNvPr id="5" name="Platshållare för sidfot 4"/>
          <p:cNvSpPr>
            <a:spLocks noGrp="1"/>
          </p:cNvSpPr>
          <p:nvPr>
            <p:ph type="ftr" sz="quarter" idx="3"/>
          </p:nvPr>
        </p:nvSpPr>
        <p:spPr>
          <a:xfrm>
            <a:off x="92990" y="6462000"/>
            <a:ext cx="3038850" cy="252000"/>
          </a:xfrm>
          <a:prstGeom prst="rect">
            <a:avLst/>
          </a:prstGeom>
        </p:spPr>
        <p:txBody>
          <a:bodyPr vert="horz" lIns="91440" tIns="45720" rIns="91440" bIns="45720" rtlCol="0" anchor="ctr"/>
          <a:lstStyle>
            <a:lvl1pPr algn="ctr">
              <a:defRPr sz="800" baseline="0">
                <a:solidFill>
                  <a:schemeClr val="tx1"/>
                </a:solidFill>
                <a:latin typeface="Arial" pitchFamily="34" charset="0"/>
                <a:cs typeface="Arial" pitchFamily="34" charset="0"/>
              </a:defRPr>
            </a:lvl1pPr>
          </a:lstStyle>
          <a:p>
            <a:pPr algn="l"/>
            <a:r>
              <a:rPr lang="sv-SE" dirty="0" smtClean="0"/>
              <a:t>Naturvårdsverket | Swedish </a:t>
            </a:r>
            <a:r>
              <a:rPr lang="sv-SE" dirty="0" err="1" smtClean="0"/>
              <a:t>Environmental</a:t>
            </a:r>
            <a:r>
              <a:rPr lang="sv-SE" dirty="0" smtClean="0"/>
              <a:t> </a:t>
            </a:r>
            <a:r>
              <a:rPr lang="sv-SE" dirty="0" err="1" smtClean="0"/>
              <a:t>Protection</a:t>
            </a:r>
            <a:r>
              <a:rPr lang="sv-SE" dirty="0" smtClean="0"/>
              <a:t> Agency</a:t>
            </a:r>
            <a:endParaRPr lang="sv-SE" dirty="0"/>
          </a:p>
        </p:txBody>
      </p:sp>
      <p:sp>
        <p:nvSpPr>
          <p:cNvPr id="6" name="Platshållare för bildnummer 5"/>
          <p:cNvSpPr>
            <a:spLocks noGrp="1"/>
          </p:cNvSpPr>
          <p:nvPr>
            <p:ph type="sldNum" sz="quarter" idx="4"/>
          </p:nvPr>
        </p:nvSpPr>
        <p:spPr>
          <a:xfrm>
            <a:off x="3837600" y="6462000"/>
            <a:ext cx="360000" cy="252000"/>
          </a:xfrm>
          <a:prstGeom prst="rect">
            <a:avLst/>
          </a:prstGeom>
        </p:spPr>
        <p:txBody>
          <a:bodyPr vert="horz" lIns="91440" tIns="45720" rIns="91440" bIns="45720" rtlCol="0" anchor="ctr"/>
          <a:lstStyle>
            <a:lvl1pPr algn="r">
              <a:defRPr sz="800" baseline="0">
                <a:solidFill>
                  <a:schemeClr val="tx1"/>
                </a:solidFill>
                <a:latin typeface="Arial" pitchFamily="34" charset="0"/>
                <a:cs typeface="Arial" pitchFamily="34" charset="0"/>
              </a:defRPr>
            </a:lvl1pPr>
          </a:lstStyle>
          <a:p>
            <a:fld id="{1844E2AD-2CA4-4022-8F3B-D585D66E2E30}" type="slidenum">
              <a:rPr lang="sv-SE" smtClean="0"/>
              <a:pPr/>
              <a:t>‹#›</a:t>
            </a:fld>
            <a:endParaRPr lang="sv-SE" dirty="0"/>
          </a:p>
        </p:txBody>
      </p:sp>
      <p:pic>
        <p:nvPicPr>
          <p:cNvPr id="7" name="Picture 7" descr="NV_4F_P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7178" y="5930900"/>
            <a:ext cx="641350" cy="71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2029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50" r:id="rId4"/>
    <p:sldLayoutId id="2147483651" r:id="rId5"/>
    <p:sldLayoutId id="2147483679" r:id="rId6"/>
    <p:sldLayoutId id="2147483671" r:id="rId7"/>
    <p:sldLayoutId id="2147483678" r:id="rId8"/>
    <p:sldLayoutId id="2147483673" r:id="rId9"/>
    <p:sldLayoutId id="2147483674" r:id="rId10"/>
    <p:sldLayoutId id="2147483675" r:id="rId11"/>
    <p:sldLayoutId id="2147483676" r:id="rId12"/>
    <p:sldLayoutId id="2147483677" r:id="rId13"/>
    <p:sldLayoutId id="2147483656" r:id="rId14"/>
  </p:sldLayoutIdLst>
  <p:timing>
    <p:tnLst>
      <p:par>
        <p:cTn id="1" dur="indefinite" restart="never" nodeType="tmRoot"/>
      </p:par>
    </p:tnLst>
  </p:timing>
  <p:hf hdr="0"/>
  <p:txStyles>
    <p:titleStyle>
      <a:lvl1pPr algn="l" defTabSz="914400" rtl="0" eaLnBrk="1" latinLnBrk="0" hangingPunct="1">
        <a:spcBef>
          <a:spcPct val="0"/>
        </a:spcBef>
        <a:buNone/>
        <a:defRPr sz="3000" b="1" kern="1200">
          <a:solidFill>
            <a:srgbClr val="5F5F5F"/>
          </a:solidFill>
          <a:latin typeface="Arial" pitchFamily="34" charset="0"/>
          <a:ea typeface="+mj-ea"/>
          <a:cs typeface="Arial" pitchFamily="34" charset="0"/>
        </a:defRPr>
      </a:lvl1pPr>
    </p:titleStyle>
    <p:bodyStyle>
      <a:lvl1pPr marL="252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504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756000" indent="-2520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008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1260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DB20D2D8-1CB8-430C-8B77-FBDC8A53D0B9}"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dirty="0" smtClean="0"/>
              <a:t>Naturvårdsverket | Swedish </a:t>
            </a:r>
            <a:r>
              <a:rPr lang="sv-SE" dirty="0" err="1" smtClean="0"/>
              <a:t>Environmental</a:t>
            </a:r>
            <a:r>
              <a:rPr lang="sv-SE" smtClean="0"/>
              <a:t>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1</a:t>
            </a:fld>
            <a:endParaRPr lang="sv-SE"/>
          </a:p>
        </p:txBody>
      </p:sp>
      <p:sp>
        <p:nvSpPr>
          <p:cNvPr id="7" name="Rubrik 6"/>
          <p:cNvSpPr>
            <a:spLocks noGrp="1"/>
          </p:cNvSpPr>
          <p:nvPr>
            <p:ph type="title"/>
          </p:nvPr>
        </p:nvSpPr>
        <p:spPr>
          <a:xfrm>
            <a:off x="5760472" y="1580400"/>
            <a:ext cx="3276024" cy="1998000"/>
          </a:xfrm>
        </p:spPr>
        <p:txBody>
          <a:bodyPr/>
          <a:lstStyle/>
          <a:p>
            <a:r>
              <a:rPr lang="sv-SE" sz="2800" dirty="0" smtClean="0"/>
              <a:t/>
            </a:r>
            <a:br>
              <a:rPr lang="sv-SE" sz="2800" dirty="0" smtClean="0"/>
            </a:br>
            <a:r>
              <a:rPr lang="sv-SE" sz="2800" dirty="0" smtClean="0"/>
              <a:t>BIOTOPSKYDDS-OMRÅDEN</a:t>
            </a:r>
            <a:endParaRPr lang="sv-SE" sz="2800" dirty="0"/>
          </a:p>
        </p:txBody>
      </p:sp>
      <p:sp>
        <p:nvSpPr>
          <p:cNvPr id="9" name="Platshållare för innehåll 8"/>
          <p:cNvSpPr>
            <a:spLocks noGrp="1"/>
          </p:cNvSpPr>
          <p:nvPr>
            <p:ph type="body" sz="quarter" idx="14"/>
          </p:nvPr>
        </p:nvSpPr>
        <p:spPr>
          <a:xfrm>
            <a:off x="5760472" y="3722400"/>
            <a:ext cx="3276024" cy="2091600"/>
          </a:xfrm>
        </p:spPr>
        <p:txBody>
          <a:bodyPr/>
          <a:lstStyle/>
          <a:p>
            <a:r>
              <a:rPr lang="sv-SE" dirty="0" smtClean="0">
                <a:latin typeface="Arial" charset="0"/>
                <a:cs typeface="Arial" charset="0"/>
              </a:rPr>
              <a:t>Sammanfattande information</a:t>
            </a:r>
          </a:p>
        </p:txBody>
      </p:sp>
      <p:pic>
        <p:nvPicPr>
          <p:cNvPr id="10" name="Platshållare för bild 9" descr="Stenmur Småbrutet jordbruk - 001nf081.jpg"/>
          <p:cNvPicPr>
            <a:picLocks noGrp="1" noChangeAspect="1"/>
          </p:cNvPicPr>
          <p:nvPr>
            <p:ph type="pic" sz="quarter" idx="13"/>
          </p:nvPr>
        </p:nvPicPr>
        <p:blipFill>
          <a:blip r:embed="rId2" cstate="print"/>
          <a:srcRect t="16671" b="16671"/>
          <a:stretch>
            <a:fillRect/>
          </a:stretch>
        </p:blipFill>
        <p:spPr>
          <a:xfrm>
            <a:off x="0" y="1530000"/>
            <a:ext cx="5868144" cy="4320000"/>
          </a:xfrm>
        </p:spPr>
      </p:pic>
    </p:spTree>
    <p:extLst>
      <p:ext uri="{BB962C8B-B14F-4D97-AF65-F5344CB8AC3E}">
        <p14:creationId xmlns:p14="http://schemas.microsoft.com/office/powerpoint/2010/main" val="2395153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5576" y="476672"/>
            <a:ext cx="7632848" cy="1152128"/>
          </a:xfrm>
        </p:spPr>
        <p:txBody>
          <a:bodyPr/>
          <a:lstStyle/>
          <a:p>
            <a:pPr algn="ctr"/>
            <a:r>
              <a:rPr lang="sv-SE" dirty="0" smtClean="0"/>
              <a:t>Generellt undantag från biotopskyddet</a:t>
            </a:r>
            <a:br>
              <a:rPr lang="sv-SE" dirty="0" smtClean="0"/>
            </a:br>
            <a:r>
              <a:rPr lang="sv-SE" dirty="0" smtClean="0"/>
              <a:t>7 kapitlet 11 a § miljöbalken</a:t>
            </a:r>
            <a:endParaRPr lang="sv-SE" dirty="0"/>
          </a:p>
        </p:txBody>
      </p:sp>
      <p:sp>
        <p:nvSpPr>
          <p:cNvPr id="3" name="Platshållare för innehåll 2"/>
          <p:cNvSpPr>
            <a:spLocks noGrp="1"/>
          </p:cNvSpPr>
          <p:nvPr>
            <p:ph idx="1"/>
          </p:nvPr>
        </p:nvSpPr>
        <p:spPr>
          <a:xfrm>
            <a:off x="824400" y="1772816"/>
            <a:ext cx="7344000" cy="4248472"/>
          </a:xfrm>
        </p:spPr>
        <p:txBody>
          <a:bodyPr/>
          <a:lstStyle/>
          <a:p>
            <a:pPr>
              <a:buNone/>
            </a:pPr>
            <a:r>
              <a:rPr lang="sv-SE" dirty="0" smtClean="0"/>
              <a:t>	Inom ett generellt skyddat biotopskyddsområde enligt 11 § första stycket 1 gäller förbuden i 11 § andra stycket inte byggande av allmän väg eller järnväg enligt en fastställd vägplan enligt väglagen eller en fastställd järnvägsplan enligt lagen om byggande av järnväg.</a:t>
            </a:r>
          </a:p>
          <a:p>
            <a:r>
              <a:rPr lang="sv-SE" dirty="0" smtClean="0"/>
              <a:t>Detta innebär att hänsyn till generellt skyddade biotoper ska tillgodoses under samrådet innan planen fastställs.</a:t>
            </a:r>
          </a:p>
          <a:p>
            <a:r>
              <a:rPr lang="sv-SE" dirty="0" smtClean="0"/>
              <a:t>Dispens från biotopskyddsbestämmelserna behövs därmed inte.</a:t>
            </a:r>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10</a:t>
            </a:fld>
            <a:endParaRPr lang="sv-S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04664"/>
            <a:ext cx="7636032" cy="1080120"/>
          </a:xfrm>
        </p:spPr>
        <p:txBody>
          <a:bodyPr/>
          <a:lstStyle/>
          <a:p>
            <a:pPr algn="ctr"/>
            <a:r>
              <a:rPr lang="sv-SE" dirty="0" smtClean="0"/>
              <a:t>Generella undantag från biotopskyddet</a:t>
            </a:r>
            <a:br>
              <a:rPr lang="sv-SE" dirty="0" smtClean="0"/>
            </a:br>
            <a:r>
              <a:rPr lang="sv-SE" dirty="0" smtClean="0"/>
              <a:t>8, 8 a och 8 b §§ FOM</a:t>
            </a:r>
            <a:endParaRPr lang="sv-SE" dirty="0"/>
          </a:p>
        </p:txBody>
      </p:sp>
      <p:sp>
        <p:nvSpPr>
          <p:cNvPr id="3" name="Platshållare för innehåll 2"/>
          <p:cNvSpPr>
            <a:spLocks noGrp="1"/>
          </p:cNvSpPr>
          <p:nvPr>
            <p:ph idx="1"/>
          </p:nvPr>
        </p:nvSpPr>
        <p:spPr>
          <a:xfrm>
            <a:off x="824400" y="1628800"/>
            <a:ext cx="7344000" cy="4608512"/>
          </a:xfrm>
        </p:spPr>
        <p:txBody>
          <a:bodyPr/>
          <a:lstStyle/>
          <a:p>
            <a:pPr>
              <a:buNone/>
            </a:pPr>
            <a:r>
              <a:rPr lang="sv-SE" b="1" dirty="0" smtClean="0"/>
              <a:t>	8 § FOM</a:t>
            </a:r>
            <a:r>
              <a:rPr lang="sv-SE" dirty="0" smtClean="0"/>
              <a:t> </a:t>
            </a:r>
            <a:br>
              <a:rPr lang="sv-SE" dirty="0" smtClean="0"/>
            </a:br>
            <a:endParaRPr lang="sv-SE" sz="1400" dirty="0" smtClean="0"/>
          </a:p>
          <a:p>
            <a:pPr>
              <a:buNone/>
            </a:pPr>
            <a:r>
              <a:rPr lang="sv-SE" dirty="0" smtClean="0"/>
              <a:t>	Bestämmelserna i 5–7 a §§ FOM gäller inte mark- eller vattenområden i omedelbar anslutning till bebyggelse.</a:t>
            </a:r>
          </a:p>
          <a:p>
            <a:r>
              <a:rPr lang="sv-SE" dirty="0" smtClean="0"/>
              <a:t>Det handlar om ett mycket kort avstånd, men inte ett särskilt angivet avstånd till byggnader.</a:t>
            </a:r>
          </a:p>
          <a:p>
            <a:r>
              <a:rPr lang="sv-SE" dirty="0" smtClean="0"/>
              <a:t>Avgörande är om det finns risk för skada på närliggande byggnader, eller om biotopskyddet skulle få orimliga konsekvenser genom att biotopen förhindrar att byggnader kan användas på det sätt och för de ändamål de är avsedda.</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11</a:t>
            </a:fld>
            <a:endParaRPr lang="sv-S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0"/>
          </p:nvPr>
        </p:nvSpPr>
        <p:spPr/>
        <p:txBody>
          <a:bodyPr/>
          <a:lstStyle/>
          <a:p>
            <a:pPr>
              <a:buNone/>
            </a:pPr>
            <a:r>
              <a:rPr lang="sv-SE" b="1" dirty="0" smtClean="0"/>
              <a:t/>
            </a:r>
            <a:br>
              <a:rPr lang="sv-SE" b="1" dirty="0" smtClean="0"/>
            </a:br>
            <a:r>
              <a:rPr lang="sv-SE" b="1" dirty="0" smtClean="0"/>
              <a:t>8 a § FOM</a:t>
            </a:r>
            <a:r>
              <a:rPr lang="sv-SE" dirty="0" smtClean="0"/>
              <a:t/>
            </a:r>
            <a:br>
              <a:rPr lang="sv-SE" dirty="0" smtClean="0"/>
            </a:br>
            <a:endParaRPr lang="sv-SE" dirty="0" smtClean="0"/>
          </a:p>
          <a:p>
            <a:pPr>
              <a:buNone/>
            </a:pPr>
            <a:r>
              <a:rPr lang="sv-SE" dirty="0" smtClean="0"/>
              <a:t>	Även om ett mark- eller vattenområde är ett biotopskyddsområde får de verksamheter bedrivas och åtgärder vidtas som behövs för att genomföra en detaljplan eller områdesbestämmelser enligt plan- och bygglagen, om planen eller bestämmelserna antogs eller fastställdes innan biotopskyddsområdet beslutades.</a:t>
            </a:r>
          </a:p>
          <a:p>
            <a:r>
              <a:rPr lang="sv-SE" dirty="0" smtClean="0"/>
              <a:t>Undantaget innebär att förbudet mot att skada naturmiljön i ett biotopskyddsområde inte gäller för åtgärder som ingår i genomförandet av en detaljplan/områdesbestämmelser om dessa antogs innan skyddet infördes.</a:t>
            </a:r>
          </a:p>
          <a:p>
            <a:r>
              <a:rPr lang="sv-SE" dirty="0" smtClean="0"/>
              <a:t>Hänsynsreglerna ska dock alltid beaktas.</a:t>
            </a:r>
          </a:p>
        </p:txBody>
      </p:sp>
      <p:sp>
        <p:nvSpPr>
          <p:cNvPr id="3" name="Platshållare för datum 2"/>
          <p:cNvSpPr>
            <a:spLocks noGrp="1"/>
          </p:cNvSpPr>
          <p:nvPr>
            <p:ph type="dt" sz="half" idx="11"/>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2"/>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3"/>
          </p:nvPr>
        </p:nvSpPr>
        <p:spPr/>
        <p:txBody>
          <a:bodyPr/>
          <a:lstStyle/>
          <a:p>
            <a:fld id="{1844E2AD-2CA4-4022-8F3B-D585D66E2E30}" type="slidenum">
              <a:rPr lang="sv-SE" smtClean="0"/>
              <a:pPr/>
              <a:t>12</a:t>
            </a:fld>
            <a:endParaRPr lang="sv-SE"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0"/>
          </p:nvPr>
        </p:nvSpPr>
        <p:spPr/>
        <p:txBody>
          <a:bodyPr/>
          <a:lstStyle/>
          <a:p>
            <a:pPr>
              <a:buNone/>
            </a:pPr>
            <a:r>
              <a:rPr lang="sv-SE" b="1" dirty="0" smtClean="0"/>
              <a:t/>
            </a:r>
            <a:br>
              <a:rPr lang="sv-SE" b="1" dirty="0" smtClean="0"/>
            </a:br>
            <a:r>
              <a:rPr lang="sv-SE" b="1" dirty="0" smtClean="0"/>
              <a:t>8 b § FOM</a:t>
            </a:r>
            <a:r>
              <a:rPr lang="sv-SE" dirty="0" smtClean="0"/>
              <a:t/>
            </a:r>
            <a:br>
              <a:rPr lang="sv-SE" dirty="0" smtClean="0"/>
            </a:br>
            <a:endParaRPr lang="sv-SE" dirty="0" smtClean="0"/>
          </a:p>
          <a:p>
            <a:pPr>
              <a:buNone/>
            </a:pPr>
            <a:r>
              <a:rPr lang="sv-SE" dirty="0" smtClean="0"/>
              <a:t>	Försvarsmakten får bedriva verksamhet inom ett mark- eller vattenområde som används som övningsfält eller skjutfält även om området är ett biotopskyddsområde.</a:t>
            </a:r>
          </a:p>
          <a:p>
            <a:endParaRPr lang="sv-SE" dirty="0"/>
          </a:p>
        </p:txBody>
      </p:sp>
      <p:sp>
        <p:nvSpPr>
          <p:cNvPr id="3" name="Platshållare för datum 2"/>
          <p:cNvSpPr>
            <a:spLocks noGrp="1"/>
          </p:cNvSpPr>
          <p:nvPr>
            <p:ph type="dt" sz="half" idx="11"/>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2"/>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3"/>
          </p:nvPr>
        </p:nvSpPr>
        <p:spPr/>
        <p:txBody>
          <a:bodyPr/>
          <a:lstStyle/>
          <a:p>
            <a:fld id="{1844E2AD-2CA4-4022-8F3B-D585D66E2E30}" type="slidenum">
              <a:rPr lang="sv-SE" smtClean="0"/>
              <a:pPr/>
              <a:t>13</a:t>
            </a:fld>
            <a:endParaRPr lang="sv-SE"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6000" dirty="0" smtClean="0"/>
              <a:t/>
            </a:r>
            <a:br>
              <a:rPr lang="sv-SE" sz="6000" dirty="0" smtClean="0"/>
            </a:br>
            <a:r>
              <a:rPr lang="sv-SE" sz="6000" dirty="0" smtClean="0"/>
              <a:t>Biotopskyddsområden </a:t>
            </a:r>
            <a:r>
              <a:rPr lang="sv-SE" sz="6000" dirty="0"/>
              <a:t>som är generellt skyddade i hela landet</a:t>
            </a:r>
          </a:p>
        </p:txBody>
      </p:sp>
      <p:sp>
        <p:nvSpPr>
          <p:cNvPr id="3" name="Platshållare för datum 2"/>
          <p:cNvSpPr>
            <a:spLocks noGrp="1"/>
          </p:cNvSpPr>
          <p:nvPr>
            <p:ph type="dt" sz="half" idx="10"/>
          </p:nvPr>
        </p:nvSpPr>
        <p:spPr/>
        <p:txBody>
          <a:bodyPr/>
          <a:lstStyle/>
          <a:p>
            <a:fld id="{4B186DA5-3779-4115-B9FF-F6458A5B1E08}" type="datetime1">
              <a:rPr lang="sv-SE" smtClean="0"/>
              <a:pPr/>
              <a:t>2015-10-30</a:t>
            </a:fld>
            <a:endParaRPr lang="sv-SE"/>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14</a:t>
            </a:fld>
            <a:endParaRPr lang="sv-SE" dirty="0"/>
          </a:p>
        </p:txBody>
      </p:sp>
    </p:spTree>
    <p:extLst>
      <p:ext uri="{BB962C8B-B14F-4D97-AF65-F5344CB8AC3E}">
        <p14:creationId xmlns:p14="http://schemas.microsoft.com/office/powerpoint/2010/main" val="618832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Förutsättningar för ett generellt  skyddat biotopskyddsområde</a:t>
            </a:r>
            <a:endParaRPr lang="sv-SE" dirty="0"/>
          </a:p>
        </p:txBody>
      </p:sp>
      <p:sp>
        <p:nvSpPr>
          <p:cNvPr id="3" name="Platshållare för innehåll 2"/>
          <p:cNvSpPr>
            <a:spLocks noGrp="1"/>
          </p:cNvSpPr>
          <p:nvPr>
            <p:ph idx="1"/>
          </p:nvPr>
        </p:nvSpPr>
        <p:spPr/>
        <p:txBody>
          <a:bodyPr/>
          <a:lstStyle/>
          <a:p>
            <a:r>
              <a:rPr lang="sv-SE" dirty="0" smtClean="0"/>
              <a:t>Biotop med höga naturvärden.</a:t>
            </a:r>
          </a:p>
          <a:p>
            <a:r>
              <a:rPr lang="sv-SE" dirty="0" smtClean="0"/>
              <a:t>Biotopen har betydelse för variationen i landskapet.</a:t>
            </a:r>
          </a:p>
          <a:p>
            <a:r>
              <a:rPr lang="sv-SE" dirty="0" smtClean="0"/>
              <a:t>Tydligt definierad biotop.</a:t>
            </a:r>
          </a:p>
          <a:p>
            <a:r>
              <a:rPr lang="sv-SE" dirty="0" smtClean="0"/>
              <a:t>Biotopen är möjlig att identifiera och avgränsa för fastighetsägare och andra berörda.</a:t>
            </a:r>
          </a:p>
          <a:p>
            <a:r>
              <a:rPr lang="sv-SE" dirty="0" smtClean="0"/>
              <a:t>Små biotoper - pågående markanvändning försvåras därför normalt inte avsevärt.</a:t>
            </a:r>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15</a:t>
            </a:fld>
            <a:endParaRPr lang="sv-S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76672"/>
            <a:ext cx="7344000" cy="1152128"/>
          </a:xfrm>
        </p:spPr>
        <p:txBody>
          <a:bodyPr/>
          <a:lstStyle/>
          <a:p>
            <a:r>
              <a:rPr lang="sv-SE" sz="3200" dirty="0" smtClean="0"/>
              <a:t>Biotopskyddsområden som är generellt skyddade i hela landet</a:t>
            </a:r>
            <a:br>
              <a:rPr lang="sv-SE" sz="3200" dirty="0" smtClean="0"/>
            </a:br>
            <a:endParaRPr lang="sv-SE" dirty="0"/>
          </a:p>
        </p:txBody>
      </p:sp>
      <p:sp>
        <p:nvSpPr>
          <p:cNvPr id="3" name="Platshållare för innehåll 2"/>
          <p:cNvSpPr>
            <a:spLocks noGrp="1"/>
          </p:cNvSpPr>
          <p:nvPr>
            <p:ph idx="1"/>
          </p:nvPr>
        </p:nvSpPr>
        <p:spPr>
          <a:xfrm>
            <a:off x="824400" y="1844824"/>
            <a:ext cx="7344000" cy="4176464"/>
          </a:xfrm>
        </p:spPr>
        <p:txBody>
          <a:bodyPr/>
          <a:lstStyle/>
          <a:p>
            <a:pPr marL="457200" indent="-457200">
              <a:buNone/>
            </a:pPr>
            <a:r>
              <a:rPr lang="sv-SE" dirty="0"/>
              <a:t>5 § och bilaga 1 till </a:t>
            </a:r>
            <a:r>
              <a:rPr lang="sv-SE" dirty="0" smtClean="0"/>
              <a:t>FOM.</a:t>
            </a:r>
            <a:endParaRPr lang="sv-SE" dirty="0"/>
          </a:p>
          <a:p>
            <a:pPr marL="457200" indent="-457200">
              <a:buNone/>
            </a:pPr>
            <a:r>
              <a:rPr lang="sv-SE" dirty="0" smtClean="0"/>
              <a:t>Länsstyrelsen har tillsynsansvar.</a:t>
            </a:r>
          </a:p>
          <a:p>
            <a:pPr marL="457200" indent="-457200">
              <a:buFontTx/>
              <a:buAutoNum type="arabicPeriod"/>
            </a:pPr>
            <a:endParaRPr lang="sv-SE" sz="1000" dirty="0" smtClean="0"/>
          </a:p>
          <a:p>
            <a:pPr marL="457200" indent="-457200">
              <a:buFontTx/>
              <a:buAutoNum type="arabicPeriod"/>
            </a:pPr>
            <a:r>
              <a:rPr lang="sv-SE" dirty="0" smtClean="0"/>
              <a:t>Allé</a:t>
            </a:r>
          </a:p>
          <a:p>
            <a:pPr marL="457200" indent="-457200">
              <a:buFontTx/>
              <a:buAutoNum type="arabicPeriod"/>
            </a:pPr>
            <a:r>
              <a:rPr lang="sv-SE" dirty="0" smtClean="0"/>
              <a:t>Källa med omgivande våtmark i jordbruksmark</a:t>
            </a:r>
          </a:p>
          <a:p>
            <a:pPr marL="457200" indent="-457200">
              <a:buFontTx/>
              <a:buAutoNum type="arabicPeriod"/>
            </a:pPr>
            <a:r>
              <a:rPr lang="sv-SE" dirty="0" smtClean="0"/>
              <a:t>Odlingsröse i jordbruksmark</a:t>
            </a:r>
          </a:p>
          <a:p>
            <a:pPr marL="457200" indent="-457200">
              <a:buFontTx/>
              <a:buAutoNum type="arabicPeriod"/>
            </a:pPr>
            <a:r>
              <a:rPr lang="sv-SE" dirty="0" err="1" smtClean="0"/>
              <a:t>Pilevall</a:t>
            </a:r>
            <a:endParaRPr lang="sv-SE" dirty="0" smtClean="0"/>
          </a:p>
          <a:p>
            <a:pPr marL="457200" indent="-457200">
              <a:buFontTx/>
              <a:buAutoNum type="arabicPeriod"/>
            </a:pPr>
            <a:r>
              <a:rPr lang="sv-SE" dirty="0" smtClean="0"/>
              <a:t>Småvatten och våtmark i jordbruksmark</a:t>
            </a:r>
          </a:p>
          <a:p>
            <a:pPr marL="457200" indent="-457200">
              <a:buFontTx/>
              <a:buAutoNum type="arabicPeriod"/>
            </a:pPr>
            <a:r>
              <a:rPr lang="sv-SE" dirty="0" smtClean="0"/>
              <a:t>Stenmur i jordbruksmark</a:t>
            </a:r>
          </a:p>
          <a:p>
            <a:pPr marL="457200" indent="-457200">
              <a:buFontTx/>
              <a:buAutoNum type="arabicPeriod"/>
            </a:pPr>
            <a:r>
              <a:rPr lang="sv-SE" dirty="0" smtClean="0"/>
              <a:t>Åkerholme</a:t>
            </a:r>
            <a:br>
              <a:rPr lang="sv-SE" dirty="0" smtClean="0"/>
            </a:br>
            <a:r>
              <a:rPr lang="sv-SE" dirty="0" smtClean="0"/>
              <a:t/>
            </a:r>
            <a:br>
              <a:rPr lang="sv-SE" dirty="0" smtClean="0"/>
            </a:br>
            <a:endParaRPr lang="sv-SE" dirty="0" smtClean="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16</a:t>
            </a:fld>
            <a:endParaRPr lang="sv-SE"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latin typeface="Arial" charset="0"/>
                <a:cs typeface="Arial" charset="0"/>
              </a:rPr>
              <a:t>Allé</a:t>
            </a:r>
            <a:endParaRPr lang="sv-SE" noProof="0"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17</a:t>
            </a:fld>
            <a:endParaRPr lang="sv-SE" dirty="0"/>
          </a:p>
        </p:txBody>
      </p:sp>
      <p:sp>
        <p:nvSpPr>
          <p:cNvPr id="7" name="Platshållare för text 6"/>
          <p:cNvSpPr>
            <a:spLocks noGrp="1"/>
          </p:cNvSpPr>
          <p:nvPr>
            <p:ph type="body" sz="quarter" idx="14"/>
          </p:nvPr>
        </p:nvSpPr>
        <p:spPr/>
        <p:txBody>
          <a:bodyPr/>
          <a:lstStyle/>
          <a:p>
            <a:pPr>
              <a:lnSpc>
                <a:spcPct val="90000"/>
              </a:lnSpc>
            </a:pPr>
            <a:r>
              <a:rPr lang="sv-SE" dirty="0" smtClean="0"/>
              <a:t>Lövträd planterade i en enkel eller dubbel rad som består av minst fem träd längs en väg eller det som tidigare utgjort en väg eller i ett i övrigt öppet landskap. Träden ska till övervägande del utgöras av vuxna träd.</a:t>
            </a:r>
            <a:br>
              <a:rPr lang="sv-SE" dirty="0" smtClean="0"/>
            </a:br>
            <a:endParaRPr lang="sv-SE" sz="400" dirty="0" smtClean="0"/>
          </a:p>
          <a:p>
            <a:pPr>
              <a:lnSpc>
                <a:spcPct val="90000"/>
              </a:lnSpc>
            </a:pPr>
            <a:r>
              <a:rPr lang="sv-SE" dirty="0" smtClean="0"/>
              <a:t>Med vuxna träd avser NV träd som mäter ca 20 cm i diameter i brösthöjd eller är 30 år gamla. Minst hälften av träden ska vara vuxna.</a:t>
            </a:r>
            <a:endParaRPr lang="sv-SE" noProof="0" dirty="0"/>
          </a:p>
        </p:txBody>
      </p:sp>
      <p:pic>
        <p:nvPicPr>
          <p:cNvPr id="10" name="Platshållare för bild 9" descr="Allé Grusväg - 343005447.jpg"/>
          <p:cNvPicPr>
            <a:picLocks noGrp="1" noChangeAspect="1"/>
          </p:cNvPicPr>
          <p:nvPr>
            <p:ph type="pic" sz="quarter" idx="13"/>
          </p:nvPr>
        </p:nvPicPr>
        <p:blipFill>
          <a:blip r:embed="rId2" cstate="print"/>
          <a:srcRect t="38" b="38"/>
          <a:stretch>
            <a:fillRect/>
          </a:stretch>
        </p:blipFill>
        <p:spPr/>
      </p:pic>
    </p:spTree>
    <p:extLst>
      <p:ext uri="{BB962C8B-B14F-4D97-AF65-F5344CB8AC3E}">
        <p14:creationId xmlns:p14="http://schemas.microsoft.com/office/powerpoint/2010/main" val="3809925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Källa med omgivande våtmark i jordbruksmark</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18</a:t>
            </a:fld>
            <a:endParaRPr lang="sv-SE" dirty="0"/>
          </a:p>
        </p:txBody>
      </p:sp>
      <p:sp>
        <p:nvSpPr>
          <p:cNvPr id="7" name="Platshållare för text 6"/>
          <p:cNvSpPr>
            <a:spLocks noGrp="1"/>
          </p:cNvSpPr>
          <p:nvPr>
            <p:ph type="body" sz="quarter" idx="14"/>
          </p:nvPr>
        </p:nvSpPr>
        <p:spPr/>
        <p:txBody>
          <a:bodyPr/>
          <a:lstStyle/>
          <a:p>
            <a:r>
              <a:rPr lang="sv-SE" dirty="0" smtClean="0"/>
              <a:t>Ett område i terräng där grundvatten koncentrerat strömmar ut och där den våtmark som uppkommer till följd av det utströmmande vattnet uppgår till högst ett hektar.</a:t>
            </a:r>
            <a:endParaRPr lang="sv-SE" dirty="0"/>
          </a:p>
        </p:txBody>
      </p:sp>
      <p:pic>
        <p:nvPicPr>
          <p:cNvPr id="6" name="Platshållare för bild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6" r="56"/>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Odlingsröse i jordbruksmark</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19</a:t>
            </a:fld>
            <a:endParaRPr lang="sv-SE" dirty="0"/>
          </a:p>
        </p:txBody>
      </p:sp>
      <p:pic>
        <p:nvPicPr>
          <p:cNvPr id="8" name="Platshållare för bild 7"/>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4169" r="14169"/>
          <a:stretch>
            <a:fillRect/>
          </a:stretch>
        </p:blipFill>
        <p:spPr/>
      </p:pic>
      <p:sp>
        <p:nvSpPr>
          <p:cNvPr id="7" name="Platshållare för text 6"/>
          <p:cNvSpPr>
            <a:spLocks noGrp="1"/>
          </p:cNvSpPr>
          <p:nvPr>
            <p:ph type="body" sz="quarter" idx="14"/>
          </p:nvPr>
        </p:nvSpPr>
        <p:spPr/>
        <p:txBody>
          <a:bodyPr/>
          <a:lstStyle/>
          <a:p>
            <a:r>
              <a:rPr lang="sv-SE" dirty="0" smtClean="0"/>
              <a:t>På eller i anslutning till jordbruksmark upplagd ansamling av stenar med ursprung i jordbruksdriften.</a:t>
            </a:r>
            <a:endParaRPr lang="sv-S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är biotopskyddsområden?</a:t>
            </a:r>
            <a:endParaRPr lang="sv-SE" dirty="0"/>
          </a:p>
        </p:txBody>
      </p:sp>
      <p:sp>
        <p:nvSpPr>
          <p:cNvPr id="3" name="Platshållare för innehåll 2"/>
          <p:cNvSpPr>
            <a:spLocks noGrp="1"/>
          </p:cNvSpPr>
          <p:nvPr>
            <p:ph idx="1"/>
          </p:nvPr>
        </p:nvSpPr>
        <p:spPr/>
        <p:txBody>
          <a:bodyPr/>
          <a:lstStyle/>
          <a:p>
            <a:r>
              <a:rPr lang="sv-SE" dirty="0" smtClean="0"/>
              <a:t>Små mark- eller vattenområden.</a:t>
            </a:r>
          </a:p>
          <a:p>
            <a:r>
              <a:rPr lang="sv-SE" dirty="0" smtClean="0"/>
              <a:t>En särskilt angiven biotoptyp ska skyddas.</a:t>
            </a:r>
          </a:p>
          <a:p>
            <a:r>
              <a:rPr lang="sv-SE" dirty="0" smtClean="0"/>
              <a:t>Biotoptypen hyser eller har förutsättningar för att hysa hotade djur- eller växtarter.</a:t>
            </a:r>
          </a:p>
          <a:p>
            <a:r>
              <a:rPr lang="sv-SE" dirty="0" smtClean="0"/>
              <a:t>Biotoptypen har blivit alltmer sällsynt och/eller fragmenterad och är därmed särskilt skyddsvärd, och/eller har mycket stor betydelse för bevarandet av biologisk mångfald.</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2</a:t>
            </a:fld>
            <a:endParaRPr lang="sv-S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76672"/>
            <a:ext cx="8136000" cy="720080"/>
          </a:xfrm>
        </p:spPr>
        <p:txBody>
          <a:bodyPr/>
          <a:lstStyle/>
          <a:p>
            <a:r>
              <a:rPr lang="sv-SE" dirty="0" err="1" smtClean="0"/>
              <a:t>Pilevall</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20</a:t>
            </a:fld>
            <a:endParaRPr lang="sv-SE" dirty="0"/>
          </a:p>
        </p:txBody>
      </p:sp>
      <p:pic>
        <p:nvPicPr>
          <p:cNvPr id="8" name="Platshållare för bild 7"/>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451" b="7451"/>
          <a:stretch>
            <a:fillRect/>
          </a:stretch>
        </p:blipFill>
        <p:spPr/>
      </p:pic>
      <p:sp>
        <p:nvSpPr>
          <p:cNvPr id="7" name="Platshållare för text 6"/>
          <p:cNvSpPr>
            <a:spLocks noGrp="1"/>
          </p:cNvSpPr>
          <p:nvPr>
            <p:ph type="body" sz="quarter" idx="14"/>
          </p:nvPr>
        </p:nvSpPr>
        <p:spPr>
          <a:xfrm>
            <a:off x="4355976" y="548680"/>
            <a:ext cx="4320480" cy="5760640"/>
          </a:xfrm>
        </p:spPr>
        <p:txBody>
          <a:bodyPr/>
          <a:lstStyle/>
          <a:p>
            <a:r>
              <a:rPr lang="sv-SE" dirty="0" smtClean="0"/>
              <a:t>Hamlade pilar i en rad som består av antingen</a:t>
            </a:r>
            <a:br>
              <a:rPr lang="sv-SE" dirty="0" smtClean="0"/>
            </a:br>
            <a:r>
              <a:rPr lang="sv-SE" dirty="0" smtClean="0"/>
              <a:t>   a) minst fem träd med ett inbördes avstånd av högst 100 meter i en i övrigt öppen jordbruksmark eller invid en väg där marken mellan pilträden är plan eller upphöjd till en vall, eller</a:t>
            </a:r>
            <a:br>
              <a:rPr lang="sv-SE" dirty="0" smtClean="0"/>
            </a:br>
            <a:r>
              <a:rPr lang="sv-SE" dirty="0" smtClean="0"/>
              <a:t>   b) minst tre träd, om vallen är väl utbildad, mer än 0,5 meter hög och två meter bred.</a:t>
            </a:r>
            <a:br>
              <a:rPr lang="sv-SE" dirty="0" smtClean="0"/>
            </a:br>
            <a:r>
              <a:rPr lang="sv-SE" sz="400" dirty="0" smtClean="0"/>
              <a:t/>
            </a:r>
            <a:br>
              <a:rPr lang="sv-SE" sz="400" dirty="0" smtClean="0"/>
            </a:br>
            <a:r>
              <a:rPr lang="sv-SE" dirty="0" smtClean="0"/>
              <a:t>   Biotopen omfattar trädradens längd med den bredd den vidaste trädkronans projektion på marken utgör. Om vallen är bredare än trädkronornas projektion på marken, omfattar biotopen vallen i sin helhet.</a:t>
            </a:r>
            <a:endParaRPr lang="sv-S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76672"/>
            <a:ext cx="8136000" cy="576064"/>
          </a:xfrm>
        </p:spPr>
        <p:txBody>
          <a:bodyPr/>
          <a:lstStyle/>
          <a:p>
            <a:r>
              <a:rPr lang="sv-SE" dirty="0" smtClean="0"/>
              <a:t>Småvatten och våtmark i jordbruksmark</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21</a:t>
            </a:fld>
            <a:endParaRPr lang="sv-SE" dirty="0"/>
          </a:p>
        </p:txBody>
      </p:sp>
      <p:pic>
        <p:nvPicPr>
          <p:cNvPr id="8" name="Platshållare för bild 7" descr="Dike-Bäck Åker - 005nf197.jpg"/>
          <p:cNvPicPr>
            <a:picLocks noGrp="1" noChangeAspect="1"/>
          </p:cNvPicPr>
          <p:nvPr>
            <p:ph type="pic" sz="quarter" idx="13"/>
          </p:nvPr>
        </p:nvPicPr>
        <p:blipFill>
          <a:blip r:embed="rId2" cstate="print"/>
          <a:srcRect t="16574" b="16574"/>
          <a:stretch>
            <a:fillRect/>
          </a:stretch>
        </p:blipFill>
        <p:spPr/>
      </p:pic>
      <p:sp>
        <p:nvSpPr>
          <p:cNvPr id="7" name="Platshållare för text 6"/>
          <p:cNvSpPr>
            <a:spLocks noGrp="1"/>
          </p:cNvSpPr>
          <p:nvPr>
            <p:ph type="body" sz="quarter" idx="14"/>
          </p:nvPr>
        </p:nvSpPr>
        <p:spPr>
          <a:xfrm>
            <a:off x="4355976" y="1196752"/>
            <a:ext cx="4320480" cy="4617248"/>
          </a:xfrm>
        </p:spPr>
        <p:txBody>
          <a:bodyPr/>
          <a:lstStyle/>
          <a:p>
            <a:r>
              <a:rPr lang="sv-SE" dirty="0" smtClean="0"/>
              <a:t>Ett småvatten eller en våtmark med en areal av högst ett hektar i jordbruksmark som ständigt eller under en stor del av året håller ytvatten eller en fuktig markyta såsom kärr, gölar, </a:t>
            </a:r>
            <a:r>
              <a:rPr lang="sv-SE" dirty="0" err="1" smtClean="0"/>
              <a:t>vätar</a:t>
            </a:r>
            <a:r>
              <a:rPr lang="sv-SE" dirty="0" smtClean="0"/>
              <a:t>, översilningsmarker, kallkällor, märgelgravar, öppna diken, dammar och högst två meter breda naturliga bäckfåror. </a:t>
            </a:r>
            <a:br>
              <a:rPr lang="sv-SE" dirty="0" smtClean="0"/>
            </a:br>
            <a:r>
              <a:rPr lang="sv-SE" sz="400" dirty="0" smtClean="0"/>
              <a:t/>
            </a:r>
            <a:br>
              <a:rPr lang="sv-SE" sz="400" dirty="0" smtClean="0"/>
            </a:br>
            <a:r>
              <a:rPr lang="sv-SE" dirty="0" smtClean="0"/>
              <a:t>Arealbegränsningen avser inte linjära element som öppna diken eller högst två meter breda naturliga bäckfåror. Dammar anlagda för bevattningsändamål innefattas inte i denna biotop.</a:t>
            </a:r>
            <a:endParaRPr lang="sv-S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Stenmur i jordbruksmark</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22</a:t>
            </a:fld>
            <a:endParaRPr lang="sv-SE" dirty="0"/>
          </a:p>
        </p:txBody>
      </p:sp>
      <p:pic>
        <p:nvPicPr>
          <p:cNvPr id="8" name="Platshållare för bild 7"/>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5492" b="25492"/>
          <a:stretch>
            <a:fillRect/>
          </a:stretch>
        </p:blipFill>
        <p:spPr/>
      </p:pic>
      <p:sp>
        <p:nvSpPr>
          <p:cNvPr id="7" name="Platshållare för text 6"/>
          <p:cNvSpPr>
            <a:spLocks noGrp="1"/>
          </p:cNvSpPr>
          <p:nvPr>
            <p:ph type="body" sz="quarter" idx="14"/>
          </p:nvPr>
        </p:nvSpPr>
        <p:spPr/>
        <p:txBody>
          <a:bodyPr/>
          <a:lstStyle/>
          <a:p>
            <a:r>
              <a:rPr lang="sv-SE" dirty="0" smtClean="0"/>
              <a:t>En uppbyggnad av på varandra lagda stenar som har en tydlig, långsträckt utformning i naturen och som har eller har haft hägnadsfunktion eller som funktion att avgränsa jordbruksskiften eller någon annan funktion.</a:t>
            </a:r>
            <a:endParaRPr lang="sv-SE"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Åkerholme</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23</a:t>
            </a:fld>
            <a:endParaRPr lang="sv-SE" dirty="0"/>
          </a:p>
        </p:txBody>
      </p:sp>
      <p:pic>
        <p:nvPicPr>
          <p:cNvPr id="8" name="Platshållare för bild 7"/>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6798" b="16798"/>
          <a:stretch>
            <a:fillRect/>
          </a:stretch>
        </p:blipFill>
        <p:spPr/>
      </p:pic>
      <p:sp>
        <p:nvSpPr>
          <p:cNvPr id="7" name="Platshållare för text 6"/>
          <p:cNvSpPr>
            <a:spLocks noGrp="1"/>
          </p:cNvSpPr>
          <p:nvPr>
            <p:ph type="body" sz="quarter" idx="14"/>
          </p:nvPr>
        </p:nvSpPr>
        <p:spPr/>
        <p:txBody>
          <a:bodyPr/>
          <a:lstStyle/>
          <a:p>
            <a:r>
              <a:rPr lang="sv-SE" dirty="0" smtClean="0"/>
              <a:t>En holme av natur- eller kulturmark med en areal av högst 0,5 hektar som omges av åkermark eller kultiverad betesmark.</a:t>
            </a:r>
            <a:endParaRPr lang="sv-S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6000" dirty="0" smtClean="0"/>
              <a:t/>
            </a:r>
            <a:br>
              <a:rPr lang="sv-SE" sz="6000" dirty="0" smtClean="0"/>
            </a:br>
            <a:r>
              <a:rPr lang="sv-SE" sz="6000" dirty="0" smtClean="0"/>
              <a:t>Biotopskyddsområden </a:t>
            </a:r>
            <a:r>
              <a:rPr lang="sv-SE" sz="6000" dirty="0"/>
              <a:t>som får beslutas i det enskilda fallet</a:t>
            </a:r>
          </a:p>
        </p:txBody>
      </p:sp>
      <p:sp>
        <p:nvSpPr>
          <p:cNvPr id="3" name="Platshållare för datum 2"/>
          <p:cNvSpPr>
            <a:spLocks noGrp="1"/>
          </p:cNvSpPr>
          <p:nvPr>
            <p:ph type="dt" sz="half" idx="10"/>
          </p:nvPr>
        </p:nvSpPr>
        <p:spPr/>
        <p:txBody>
          <a:bodyPr/>
          <a:lstStyle/>
          <a:p>
            <a:fld id="{4B186DA5-3779-4115-B9FF-F6458A5B1E08}" type="datetime1">
              <a:rPr lang="sv-SE" smtClean="0"/>
              <a:pPr/>
              <a:t>2015-10-30</a:t>
            </a:fld>
            <a:endParaRPr lang="sv-SE"/>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24</a:t>
            </a:fld>
            <a:endParaRPr lang="sv-SE" dirty="0"/>
          </a:p>
        </p:txBody>
      </p:sp>
    </p:spTree>
    <p:extLst>
      <p:ext uri="{BB962C8B-B14F-4D97-AF65-F5344CB8AC3E}">
        <p14:creationId xmlns:p14="http://schemas.microsoft.com/office/powerpoint/2010/main" val="1601823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7344000" cy="1081608"/>
          </a:xfrm>
        </p:spPr>
        <p:txBody>
          <a:bodyPr/>
          <a:lstStyle/>
          <a:p>
            <a:r>
              <a:rPr lang="sv-SE" sz="2800" dirty="0" smtClean="0"/>
              <a:t>Förutsättningar för ett </a:t>
            </a:r>
            <a:r>
              <a:rPr lang="sv-SE" sz="2800" dirty="0" err="1" smtClean="0"/>
              <a:t>biotopskydds-område</a:t>
            </a:r>
            <a:r>
              <a:rPr lang="sv-SE" sz="2800" dirty="0" smtClean="0"/>
              <a:t> som beslutas i det enskilda fallet</a:t>
            </a:r>
            <a:endParaRPr lang="sv-SE" sz="2800" dirty="0"/>
          </a:p>
        </p:txBody>
      </p:sp>
      <p:sp>
        <p:nvSpPr>
          <p:cNvPr id="3" name="Platshållare för innehåll 2"/>
          <p:cNvSpPr>
            <a:spLocks noGrp="1"/>
          </p:cNvSpPr>
          <p:nvPr>
            <p:ph idx="1"/>
          </p:nvPr>
        </p:nvSpPr>
        <p:spPr>
          <a:xfrm>
            <a:off x="824400" y="1844824"/>
            <a:ext cx="7344000" cy="4104456"/>
          </a:xfrm>
        </p:spPr>
        <p:txBody>
          <a:bodyPr/>
          <a:lstStyle/>
          <a:p>
            <a:r>
              <a:rPr lang="sv-SE" dirty="0" smtClean="0"/>
              <a:t>Området stämmer överens med beskrivningen av någon av biotoptyperna i bilaga 2 eller 3 till FOM.</a:t>
            </a:r>
          </a:p>
          <a:p>
            <a:r>
              <a:rPr lang="sv-SE" dirty="0" smtClean="0"/>
              <a:t>Området är mindre än 20 hektar.</a:t>
            </a:r>
          </a:p>
          <a:p>
            <a:r>
              <a:rPr lang="sv-SE" dirty="0" smtClean="0"/>
              <a:t>Administrativt enklare process.</a:t>
            </a:r>
          </a:p>
          <a:p>
            <a:r>
              <a:rPr lang="sv-SE" dirty="0" smtClean="0"/>
              <a:t>Det finns inte behov av särskilda föreskrifter för sakägare utöver förbudet i 7 kap. 11 § MB.</a:t>
            </a:r>
          </a:p>
          <a:p>
            <a:r>
              <a:rPr lang="sv-SE" dirty="0" smtClean="0"/>
              <a:t>Det finns inte behov av en skötselplan för området. Vid behov kan naturvårdsinriktade skötselåtgärder dock vidtas och en enkel plan för skötsel tas fram.</a:t>
            </a:r>
          </a:p>
          <a:p>
            <a:r>
              <a:rPr lang="sv-SE" dirty="0" smtClean="0"/>
              <a:t>Det finns inte behov av stora skyddszoner.</a:t>
            </a:r>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25</a:t>
            </a:fld>
            <a:endParaRPr lang="sv-SE"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När biotopskyddsområde inte är en lämplig skyddsform</a:t>
            </a:r>
            <a:endParaRPr lang="sv-SE" dirty="0"/>
          </a:p>
        </p:txBody>
      </p:sp>
      <p:sp>
        <p:nvSpPr>
          <p:cNvPr id="3" name="Platshållare för innehåll 2"/>
          <p:cNvSpPr>
            <a:spLocks noGrp="1"/>
          </p:cNvSpPr>
          <p:nvPr>
            <p:ph idx="1"/>
          </p:nvPr>
        </p:nvSpPr>
        <p:spPr>
          <a:xfrm>
            <a:off x="824400" y="2132856"/>
            <a:ext cx="7344000" cy="3681144"/>
          </a:xfrm>
        </p:spPr>
        <p:txBody>
          <a:bodyPr/>
          <a:lstStyle/>
          <a:p>
            <a:r>
              <a:rPr lang="sv-SE" dirty="0" smtClean="0"/>
              <a:t>Området stämmer inte överens med beskrivningen av någon av biotoptyperna i bilaga 2 eller 3 till FOM.</a:t>
            </a:r>
          </a:p>
          <a:p>
            <a:r>
              <a:rPr lang="sv-SE" dirty="0" smtClean="0"/>
              <a:t>Området är större än 20 hektar.</a:t>
            </a:r>
          </a:p>
          <a:p>
            <a:r>
              <a:rPr lang="sv-SE" dirty="0" smtClean="0"/>
              <a:t>Området innehåller flera olika naturtyper.</a:t>
            </a:r>
          </a:p>
          <a:p>
            <a:r>
              <a:rPr lang="sv-SE" dirty="0" smtClean="0"/>
              <a:t>Det finns behov av särskilda föreskrifter för sakägare utöver förbudet i 7 kap. 11 § MB.</a:t>
            </a:r>
          </a:p>
          <a:p>
            <a:r>
              <a:rPr lang="sv-SE" dirty="0" smtClean="0"/>
              <a:t>Det är nödvändigt med stora skyddszoner runt biotopen för att syftet med skyddet ska uppnås.</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26</a:t>
            </a:fld>
            <a:endParaRPr lang="sv-S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76672"/>
            <a:ext cx="7344000" cy="1081852"/>
          </a:xfrm>
        </p:spPr>
        <p:txBody>
          <a:bodyPr/>
          <a:lstStyle/>
          <a:p>
            <a:r>
              <a:rPr lang="sv-SE" sz="3200" dirty="0" smtClean="0"/>
              <a:t>Vem som får besluta om skydd i det enskilda fallet</a:t>
            </a:r>
            <a:endParaRPr lang="sv-SE" dirty="0"/>
          </a:p>
        </p:txBody>
      </p:sp>
      <p:sp>
        <p:nvSpPr>
          <p:cNvPr id="3" name="Platshållare för innehåll 2"/>
          <p:cNvSpPr>
            <a:spLocks noGrp="1"/>
          </p:cNvSpPr>
          <p:nvPr>
            <p:ph idx="1"/>
          </p:nvPr>
        </p:nvSpPr>
        <p:spPr>
          <a:xfrm>
            <a:off x="824400" y="2132856"/>
            <a:ext cx="7344000" cy="3816424"/>
          </a:xfrm>
        </p:spPr>
        <p:txBody>
          <a:bodyPr/>
          <a:lstStyle/>
          <a:p>
            <a:r>
              <a:rPr lang="sv-SE" dirty="0" smtClean="0"/>
              <a:t>6 § FOM: Skogsstyrelsen får besluta om skydd för biotoptyper i bilaga 2 till förordningen.</a:t>
            </a:r>
            <a:br>
              <a:rPr lang="sv-SE" dirty="0" smtClean="0"/>
            </a:br>
            <a:endParaRPr lang="sv-SE" sz="1600" dirty="0" smtClean="0"/>
          </a:p>
          <a:p>
            <a:r>
              <a:rPr lang="sv-SE" dirty="0" smtClean="0"/>
              <a:t>7 § FOM: Länsstyrelsen får besluta om skydd för biotoptyper i bilaga 3 till förordningen.</a:t>
            </a:r>
            <a:br>
              <a:rPr lang="sv-SE" dirty="0" smtClean="0"/>
            </a:br>
            <a:endParaRPr lang="sv-SE" sz="1600" dirty="0" smtClean="0"/>
          </a:p>
          <a:p>
            <a:r>
              <a:rPr lang="sv-SE" dirty="0" smtClean="0"/>
              <a:t>7 a § FOM: Kommunen får besluta om skydd för biotoptyper i både bilaga 2 och 3 till förordningen.</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27</a:t>
            </a:fld>
            <a:endParaRPr lang="sv-S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Bildande av biotopskyddsområden i olika markslag</a:t>
            </a:r>
            <a:endParaRPr lang="sv-SE" dirty="0"/>
          </a:p>
        </p:txBody>
      </p:sp>
      <p:sp>
        <p:nvSpPr>
          <p:cNvPr id="3" name="Platshållare för innehåll 2"/>
          <p:cNvSpPr>
            <a:spLocks noGrp="1"/>
          </p:cNvSpPr>
          <p:nvPr>
            <p:ph idx="1"/>
          </p:nvPr>
        </p:nvSpPr>
        <p:spPr>
          <a:xfrm>
            <a:off x="824400" y="2060848"/>
            <a:ext cx="7344000" cy="3753152"/>
          </a:xfrm>
        </p:spPr>
        <p:txBody>
          <a:bodyPr/>
          <a:lstStyle/>
          <a:p>
            <a:r>
              <a:rPr lang="sv-SE" dirty="0" smtClean="0"/>
              <a:t>Kommunen: I alla typer av markslag.</a:t>
            </a:r>
          </a:p>
          <a:p>
            <a:r>
              <a:rPr lang="sv-SE" dirty="0" smtClean="0"/>
              <a:t>Länsstyrelsen: I mark som inte omfattas av bestämmelserna i skogsvårdslagen, det vill säga jordbrukslandskapet, sjöar, vattendrag och hav</a:t>
            </a:r>
            <a:br>
              <a:rPr lang="sv-SE" dirty="0" smtClean="0"/>
            </a:br>
            <a:r>
              <a:rPr lang="sv-SE" dirty="0" smtClean="0"/>
              <a:t>- i vissa fall vattenmiljöer i skogsmark.</a:t>
            </a:r>
          </a:p>
          <a:p>
            <a:r>
              <a:rPr lang="sv-SE" dirty="0" smtClean="0"/>
              <a:t>Skogsstyrelsen: I mark som omfattas av bestämmelserna i skogsvårdslagen.</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28</a:t>
            </a:fld>
            <a:endParaRPr lang="sv-SE"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Intrångsersättning</a:t>
            </a:r>
            <a:endParaRPr lang="sv-SE" dirty="0"/>
          </a:p>
        </p:txBody>
      </p:sp>
      <p:sp>
        <p:nvSpPr>
          <p:cNvPr id="3" name="Platshållare för innehåll 2"/>
          <p:cNvSpPr>
            <a:spLocks noGrp="1"/>
          </p:cNvSpPr>
          <p:nvPr>
            <p:ph idx="1"/>
          </p:nvPr>
        </p:nvSpPr>
        <p:spPr>
          <a:xfrm>
            <a:off x="824400" y="1700808"/>
            <a:ext cx="7344000" cy="4113192"/>
          </a:xfrm>
        </p:spPr>
        <p:txBody>
          <a:bodyPr/>
          <a:lstStyle/>
          <a:p>
            <a:r>
              <a:rPr lang="sv-SE" dirty="0" smtClean="0"/>
              <a:t>Länsstyrelsen: Samma förutsättningar gäller som för naturreservat – Naturvårdsverket betalar för markåtkomst.</a:t>
            </a:r>
          </a:p>
          <a:p>
            <a:r>
              <a:rPr lang="sv-SE" dirty="0" smtClean="0"/>
              <a:t>Kommunen: Kan ansöka om 50 % statsbidrag för markåtkomst. Naturvårdsverket betalar för värdering och förhandling om verkets konsulter anlitas.</a:t>
            </a:r>
          </a:p>
          <a:p>
            <a:r>
              <a:rPr lang="sv-SE" dirty="0" smtClean="0"/>
              <a:t>Kommunen: Kan ansöka om </a:t>
            </a:r>
            <a:r>
              <a:rPr lang="sv-SE" dirty="0" err="1" smtClean="0"/>
              <a:t>LONA-bidrag</a:t>
            </a:r>
            <a:r>
              <a:rPr lang="sv-SE" dirty="0" smtClean="0"/>
              <a:t> för processen kring att skydda området (utredning, gränsmarkering m.m.), samt för skötselåtgärder.</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29</a:t>
            </a:fld>
            <a:endParaRPr lang="sv-S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824400" y="619200"/>
            <a:ext cx="7344000" cy="937592"/>
          </a:xfrm>
        </p:spPr>
        <p:txBody>
          <a:bodyPr/>
          <a:lstStyle/>
          <a:p>
            <a:r>
              <a:rPr lang="sv-SE" dirty="0" smtClean="0">
                <a:latin typeface="Arial" charset="0"/>
                <a:cs typeface="Arial" charset="0"/>
              </a:rPr>
              <a:t>Syftet med skyddet</a:t>
            </a:r>
            <a:endParaRPr lang="sv-SE" dirty="0"/>
          </a:p>
        </p:txBody>
      </p:sp>
      <p:sp>
        <p:nvSpPr>
          <p:cNvPr id="8" name="Platshållare för innehåll 7"/>
          <p:cNvSpPr>
            <a:spLocks noGrp="1"/>
          </p:cNvSpPr>
          <p:nvPr>
            <p:ph idx="1"/>
          </p:nvPr>
        </p:nvSpPr>
        <p:spPr>
          <a:xfrm>
            <a:off x="824400" y="1700808"/>
            <a:ext cx="7344000" cy="4113192"/>
          </a:xfrm>
        </p:spPr>
        <p:txBody>
          <a:bodyPr/>
          <a:lstStyle/>
          <a:p>
            <a:r>
              <a:rPr lang="sv-SE" dirty="0" smtClean="0"/>
              <a:t>Bevara små biotoper som är värdefulla livsmiljöer och tillflyktsorter för hotade djur- eller växtarter eller som annars är särskilt skyddsvärda.</a:t>
            </a:r>
          </a:p>
          <a:p>
            <a:r>
              <a:rPr lang="sv-SE" dirty="0" smtClean="0"/>
              <a:t>Bevara variationen i jordbrukslandskapet.</a:t>
            </a:r>
          </a:p>
          <a:p>
            <a:r>
              <a:rPr lang="sv-SE" dirty="0" smtClean="0"/>
              <a:t>Bevara spridningskorridorer och grön infrastruktur.</a:t>
            </a:r>
          </a:p>
          <a:p>
            <a:r>
              <a:rPr lang="sv-SE" dirty="0" smtClean="0"/>
              <a:t>Gynna ekosystemtjänster, till exempel bin som pollinerar.</a:t>
            </a:r>
          </a:p>
          <a:p>
            <a:r>
              <a:rPr lang="sv-SE" dirty="0" smtClean="0"/>
              <a:t>Bidra till att bevara biologisk mångfald, uppnå miljökvalitetsmålen och uppfylla åtaganden i Konventionen om biologisk mångfald.</a:t>
            </a:r>
            <a:endParaRPr lang="sv-SE" noProof="0"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3</a:t>
            </a:fld>
            <a:endParaRPr lang="sv-SE" dirty="0"/>
          </a:p>
        </p:txBody>
      </p:sp>
    </p:spTree>
    <p:extLst>
      <p:ext uri="{BB962C8B-B14F-4D97-AF65-F5344CB8AC3E}">
        <p14:creationId xmlns:p14="http://schemas.microsoft.com/office/powerpoint/2010/main" val="513915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7344000" cy="1009600"/>
          </a:xfrm>
        </p:spPr>
        <p:txBody>
          <a:bodyPr/>
          <a:lstStyle/>
          <a:p>
            <a:r>
              <a:rPr lang="sv-SE" dirty="0" smtClean="0"/>
              <a:t>Bilaga 2: Särskilt skyddsvärda mark- och vattenområden (6 och 7 a §§ FOM)</a:t>
            </a:r>
            <a:endParaRPr lang="sv-SE" dirty="0"/>
          </a:p>
        </p:txBody>
      </p:sp>
      <p:sp>
        <p:nvSpPr>
          <p:cNvPr id="3" name="Platshållare för innehåll 2"/>
          <p:cNvSpPr>
            <a:spLocks noGrp="1"/>
          </p:cNvSpPr>
          <p:nvPr>
            <p:ph idx="1"/>
          </p:nvPr>
        </p:nvSpPr>
        <p:spPr>
          <a:xfrm>
            <a:off x="824400" y="1916832"/>
            <a:ext cx="7344000" cy="3897168"/>
          </a:xfrm>
        </p:spPr>
        <p:txBody>
          <a:bodyPr/>
          <a:lstStyle/>
          <a:p>
            <a:pPr>
              <a:lnSpc>
                <a:spcPct val="80000"/>
              </a:lnSpc>
              <a:buNone/>
            </a:pPr>
            <a:r>
              <a:rPr lang="sv-SE" sz="2200" dirty="0" smtClean="0"/>
              <a:t>Skogsstyrelsen och kommunen får besluta om skydd.</a:t>
            </a:r>
            <a:br>
              <a:rPr lang="sv-SE" sz="2200" dirty="0" smtClean="0"/>
            </a:br>
            <a:endParaRPr lang="sv-SE" sz="2200" dirty="0" smtClean="0"/>
          </a:p>
          <a:p>
            <a:pPr>
              <a:lnSpc>
                <a:spcPct val="80000"/>
              </a:lnSpc>
            </a:pPr>
            <a:r>
              <a:rPr lang="sv-SE" sz="2200" dirty="0" smtClean="0"/>
              <a:t>Brandfält</a:t>
            </a:r>
          </a:p>
          <a:p>
            <a:pPr>
              <a:lnSpc>
                <a:spcPct val="80000"/>
              </a:lnSpc>
            </a:pPr>
            <a:r>
              <a:rPr lang="sv-SE" sz="2200" dirty="0" err="1" smtClean="0"/>
              <a:t>Lövbrännor</a:t>
            </a:r>
            <a:endParaRPr lang="sv-SE" sz="2200" dirty="0" smtClean="0"/>
          </a:p>
          <a:p>
            <a:pPr>
              <a:lnSpc>
                <a:spcPct val="80000"/>
              </a:lnSpc>
            </a:pPr>
            <a:r>
              <a:rPr lang="sv-SE" sz="2200" dirty="0" smtClean="0"/>
              <a:t>Äldre naturskogsartade skogar</a:t>
            </a:r>
          </a:p>
          <a:p>
            <a:pPr>
              <a:lnSpc>
                <a:spcPct val="80000"/>
              </a:lnSpc>
            </a:pPr>
            <a:r>
              <a:rPr lang="sv-SE" sz="2200" dirty="0" smtClean="0"/>
              <a:t>Örtrika allundar</a:t>
            </a:r>
          </a:p>
          <a:p>
            <a:pPr>
              <a:lnSpc>
                <a:spcPct val="80000"/>
              </a:lnSpc>
            </a:pPr>
            <a:r>
              <a:rPr lang="sv-SE" sz="2200" dirty="0" smtClean="0"/>
              <a:t>Ravinskogar</a:t>
            </a:r>
          </a:p>
          <a:p>
            <a:pPr>
              <a:lnSpc>
                <a:spcPct val="80000"/>
              </a:lnSpc>
            </a:pPr>
            <a:r>
              <a:rPr lang="sv-SE" sz="2200" dirty="0" smtClean="0"/>
              <a:t>Mindre vattendrag och småvatten med omgivande mark</a:t>
            </a:r>
          </a:p>
          <a:p>
            <a:pPr>
              <a:lnSpc>
                <a:spcPct val="80000"/>
              </a:lnSpc>
            </a:pPr>
            <a:r>
              <a:rPr lang="sv-SE" sz="2200" dirty="0" smtClean="0"/>
              <a:t>Örtrika sumpskogar</a:t>
            </a:r>
          </a:p>
          <a:p>
            <a:pPr>
              <a:lnSpc>
                <a:spcPct val="80000"/>
              </a:lnSpc>
            </a:pPr>
            <a:r>
              <a:rPr lang="sv-SE" sz="2200" dirty="0" smtClean="0"/>
              <a:t>Äldre sandskogar</a:t>
            </a:r>
          </a:p>
          <a:p>
            <a:pPr>
              <a:lnSpc>
                <a:spcPct val="80000"/>
              </a:lnSpc>
            </a:pPr>
            <a:r>
              <a:rPr lang="sv-SE" sz="2200" dirty="0" smtClean="0"/>
              <a:t>Äldre betespräglade skogar</a:t>
            </a:r>
          </a:p>
          <a:p>
            <a:pPr>
              <a:lnSpc>
                <a:spcPct val="80000"/>
              </a:lnSpc>
            </a:pPr>
            <a:endParaRPr lang="sv-SE" sz="2000" dirty="0" smtClean="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30</a:t>
            </a:fld>
            <a:endParaRPr lang="sv-S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76672"/>
            <a:ext cx="7344000" cy="576064"/>
          </a:xfrm>
        </p:spPr>
        <p:txBody>
          <a:bodyPr/>
          <a:lstStyle/>
          <a:p>
            <a:r>
              <a:rPr lang="sv-SE" dirty="0" smtClean="0"/>
              <a:t>Bilaga 2: fortsättning</a:t>
            </a:r>
            <a:endParaRPr lang="sv-SE" dirty="0"/>
          </a:p>
        </p:txBody>
      </p:sp>
      <p:sp>
        <p:nvSpPr>
          <p:cNvPr id="3" name="Platshållare för innehåll 2"/>
          <p:cNvSpPr>
            <a:spLocks noGrp="1"/>
          </p:cNvSpPr>
          <p:nvPr>
            <p:ph idx="1"/>
          </p:nvPr>
        </p:nvSpPr>
        <p:spPr>
          <a:xfrm>
            <a:off x="824400" y="1268760"/>
            <a:ext cx="7344000" cy="4824536"/>
          </a:xfrm>
        </p:spPr>
        <p:txBody>
          <a:bodyPr/>
          <a:lstStyle/>
          <a:p>
            <a:pPr>
              <a:lnSpc>
                <a:spcPct val="80000"/>
              </a:lnSpc>
            </a:pPr>
            <a:r>
              <a:rPr lang="sv-SE" sz="2200" dirty="0" smtClean="0"/>
              <a:t>Kalkmarksskogar</a:t>
            </a:r>
          </a:p>
          <a:p>
            <a:pPr>
              <a:lnSpc>
                <a:spcPct val="80000"/>
              </a:lnSpc>
            </a:pPr>
            <a:r>
              <a:rPr lang="sv-SE" sz="2200" dirty="0" smtClean="0"/>
              <a:t>Rik- och kalkkärr</a:t>
            </a:r>
          </a:p>
          <a:p>
            <a:pPr>
              <a:lnSpc>
                <a:spcPct val="80000"/>
              </a:lnSpc>
            </a:pPr>
            <a:r>
              <a:rPr lang="sv-SE" sz="2200" dirty="0" smtClean="0"/>
              <a:t>Alkärr</a:t>
            </a:r>
          </a:p>
          <a:p>
            <a:pPr>
              <a:lnSpc>
                <a:spcPct val="80000"/>
              </a:lnSpc>
            </a:pPr>
            <a:r>
              <a:rPr lang="sv-SE" sz="2200" dirty="0" smtClean="0"/>
              <a:t>Hassellundar och hasselrika skogar</a:t>
            </a:r>
          </a:p>
          <a:p>
            <a:pPr>
              <a:lnSpc>
                <a:spcPct val="80000"/>
              </a:lnSpc>
            </a:pPr>
            <a:r>
              <a:rPr lang="sv-SE" sz="2200" dirty="0" smtClean="0"/>
              <a:t>Källor med omgivande våtmarker</a:t>
            </a:r>
          </a:p>
          <a:p>
            <a:pPr>
              <a:lnSpc>
                <a:spcPct val="80000"/>
              </a:lnSpc>
            </a:pPr>
            <a:r>
              <a:rPr lang="sv-SE" sz="2200" dirty="0" smtClean="0"/>
              <a:t>Myrholmar</a:t>
            </a:r>
          </a:p>
          <a:p>
            <a:pPr>
              <a:lnSpc>
                <a:spcPct val="80000"/>
              </a:lnSpc>
            </a:pPr>
            <a:r>
              <a:rPr lang="sv-SE" sz="2200" dirty="0" smtClean="0"/>
              <a:t>Ras- eller bergbranter</a:t>
            </a:r>
          </a:p>
          <a:p>
            <a:pPr>
              <a:lnSpc>
                <a:spcPct val="80000"/>
              </a:lnSpc>
            </a:pPr>
            <a:r>
              <a:rPr lang="sv-SE" sz="2200" dirty="0" smtClean="0"/>
              <a:t>Mark med mycket gamla träd</a:t>
            </a:r>
          </a:p>
          <a:p>
            <a:pPr>
              <a:lnSpc>
                <a:spcPct val="80000"/>
              </a:lnSpc>
            </a:pPr>
            <a:r>
              <a:rPr lang="sv-SE" sz="2200" dirty="0" smtClean="0"/>
              <a:t>Strand- eller </a:t>
            </a:r>
            <a:r>
              <a:rPr lang="sv-SE" sz="2200" dirty="0" err="1" smtClean="0"/>
              <a:t>svämskogar</a:t>
            </a:r>
            <a:endParaRPr lang="sv-SE" sz="2200" dirty="0" smtClean="0"/>
          </a:p>
          <a:p>
            <a:pPr>
              <a:lnSpc>
                <a:spcPct val="80000"/>
              </a:lnSpc>
            </a:pPr>
            <a:r>
              <a:rPr lang="sv-SE" sz="2200" dirty="0" smtClean="0"/>
              <a:t>Strand- eller vattenmiljöer som hyser bestånd av hotade eller missgynnade arter eller som har en väsentlig betydelse för hotade eller missgynnade arters fortlevnad</a:t>
            </a:r>
            <a:br>
              <a:rPr lang="sv-SE" sz="2200" dirty="0" smtClean="0"/>
            </a:br>
            <a:r>
              <a:rPr lang="sv-SE" sz="2200" dirty="0" smtClean="0"/>
              <a:t/>
            </a:r>
            <a:br>
              <a:rPr lang="sv-SE" sz="2200" dirty="0" smtClean="0"/>
            </a:br>
            <a:r>
              <a:rPr lang="sv-SE" sz="1800" dirty="0" smtClean="0"/>
              <a:t>Vägledning om biotoper i bilaga 2 finns hos </a:t>
            </a:r>
            <a:r>
              <a:rPr lang="sv-SE" sz="1800" dirty="0" err="1" smtClean="0"/>
              <a:t>Skogsstyrelsen.se</a:t>
            </a:r>
            <a:r>
              <a:rPr lang="sv-SE" sz="1800" dirty="0" smtClean="0"/>
              <a:t>.</a:t>
            </a:r>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31</a:t>
            </a:fld>
            <a:endParaRPr lang="sv-S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Bilaga 3: Särskilt skyddsvärda mark- och vattenområden (7 och 7 a §§ FOM)</a:t>
            </a:r>
            <a:endParaRPr lang="sv-SE" dirty="0"/>
          </a:p>
        </p:txBody>
      </p:sp>
      <p:sp>
        <p:nvSpPr>
          <p:cNvPr id="3" name="Platshållare för innehåll 2"/>
          <p:cNvSpPr>
            <a:spLocks noGrp="1"/>
          </p:cNvSpPr>
          <p:nvPr>
            <p:ph idx="1"/>
          </p:nvPr>
        </p:nvSpPr>
        <p:spPr/>
        <p:txBody>
          <a:bodyPr/>
          <a:lstStyle/>
          <a:p>
            <a:pPr>
              <a:lnSpc>
                <a:spcPct val="90000"/>
              </a:lnSpc>
              <a:buNone/>
            </a:pPr>
            <a:r>
              <a:rPr lang="sv-SE" sz="2200" dirty="0" smtClean="0"/>
              <a:t>Länsstyrelsen och kommunen får besluta om skydd.</a:t>
            </a:r>
            <a:br>
              <a:rPr lang="sv-SE" sz="2200" dirty="0" smtClean="0"/>
            </a:br>
            <a:endParaRPr lang="sv-SE" sz="2200" dirty="0" smtClean="0"/>
          </a:p>
          <a:p>
            <a:pPr>
              <a:lnSpc>
                <a:spcPct val="90000"/>
              </a:lnSpc>
            </a:pPr>
            <a:r>
              <a:rPr lang="sv-SE" sz="2200" dirty="0" smtClean="0"/>
              <a:t>Rik- och kalkkärr i jordbruksmark</a:t>
            </a:r>
          </a:p>
          <a:p>
            <a:pPr>
              <a:lnSpc>
                <a:spcPct val="90000"/>
              </a:lnSpc>
            </a:pPr>
            <a:r>
              <a:rPr lang="sv-SE" sz="2200" dirty="0" smtClean="0"/>
              <a:t>Ängar</a:t>
            </a:r>
          </a:p>
          <a:p>
            <a:pPr>
              <a:lnSpc>
                <a:spcPct val="90000"/>
              </a:lnSpc>
            </a:pPr>
            <a:r>
              <a:rPr lang="sv-SE" sz="2200" dirty="0" smtClean="0"/>
              <a:t>Naturbetesmarker</a:t>
            </a:r>
          </a:p>
          <a:p>
            <a:pPr>
              <a:lnSpc>
                <a:spcPct val="90000"/>
              </a:lnSpc>
            </a:pPr>
            <a:r>
              <a:rPr lang="sv-SE" sz="2200" dirty="0" smtClean="0"/>
              <a:t>Naturliga vattendrag</a:t>
            </a:r>
          </a:p>
          <a:p>
            <a:pPr>
              <a:lnSpc>
                <a:spcPct val="90000"/>
              </a:lnSpc>
            </a:pPr>
            <a:r>
              <a:rPr lang="sv-SE" sz="2200" dirty="0" smtClean="0"/>
              <a:t>Ras- eller bergbranter</a:t>
            </a:r>
          </a:p>
          <a:p>
            <a:pPr>
              <a:lnSpc>
                <a:spcPct val="90000"/>
              </a:lnSpc>
            </a:pPr>
            <a:r>
              <a:rPr lang="sv-SE" sz="2200" dirty="0" smtClean="0"/>
              <a:t>Naturliga vattenfall med omgivande mark</a:t>
            </a:r>
          </a:p>
          <a:p>
            <a:pPr>
              <a:lnSpc>
                <a:spcPct val="90000"/>
              </a:lnSpc>
            </a:pPr>
            <a:r>
              <a:rPr lang="sv-SE" sz="2200" dirty="0" smtClean="0"/>
              <a:t>Naturliga forsar med omgivande mark</a:t>
            </a:r>
          </a:p>
          <a:p>
            <a:pPr>
              <a:lnSpc>
                <a:spcPct val="90000"/>
              </a:lnSpc>
            </a:pPr>
            <a:r>
              <a:rPr lang="sv-SE" sz="2200" dirty="0" smtClean="0"/>
              <a:t>Naturliga sjöutlopp med omgivande mark</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32</a:t>
            </a:fld>
            <a:endParaRPr lang="sv-SE"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Bilaga 3: fortsättning</a:t>
            </a:r>
            <a:endParaRPr lang="sv-SE" dirty="0"/>
          </a:p>
        </p:txBody>
      </p:sp>
      <p:sp>
        <p:nvSpPr>
          <p:cNvPr id="3" name="Platshållare för innehåll 2"/>
          <p:cNvSpPr>
            <a:spLocks noGrp="1"/>
          </p:cNvSpPr>
          <p:nvPr>
            <p:ph idx="1"/>
          </p:nvPr>
        </p:nvSpPr>
        <p:spPr>
          <a:xfrm>
            <a:off x="824400" y="1700808"/>
            <a:ext cx="7344000" cy="4113192"/>
          </a:xfrm>
        </p:spPr>
        <p:txBody>
          <a:bodyPr/>
          <a:lstStyle/>
          <a:p>
            <a:pPr>
              <a:lnSpc>
                <a:spcPct val="90000"/>
              </a:lnSpc>
            </a:pPr>
            <a:r>
              <a:rPr lang="sv-SE" sz="2200" dirty="0" smtClean="0"/>
              <a:t>Mynningsområden vid havskust</a:t>
            </a:r>
          </a:p>
          <a:p>
            <a:pPr>
              <a:lnSpc>
                <a:spcPct val="90000"/>
              </a:lnSpc>
            </a:pPr>
            <a:r>
              <a:rPr lang="sv-SE" sz="2200" dirty="0" smtClean="0"/>
              <a:t>Rev av ögonkorall</a:t>
            </a:r>
          </a:p>
          <a:p>
            <a:pPr>
              <a:lnSpc>
                <a:spcPct val="90000"/>
              </a:lnSpc>
            </a:pPr>
            <a:r>
              <a:rPr lang="sv-SE" sz="2200" dirty="0" smtClean="0"/>
              <a:t>Naturliga sjöar och andra vatten som är naturligt fisktomma</a:t>
            </a:r>
          </a:p>
          <a:p>
            <a:pPr>
              <a:lnSpc>
                <a:spcPct val="90000"/>
              </a:lnSpc>
            </a:pPr>
            <a:r>
              <a:rPr lang="sv-SE" sz="2200" dirty="0" smtClean="0"/>
              <a:t>Helt eller delvis avsnörda havsvikar</a:t>
            </a:r>
          </a:p>
          <a:p>
            <a:pPr>
              <a:lnSpc>
                <a:spcPct val="90000"/>
              </a:lnSpc>
            </a:pPr>
            <a:r>
              <a:rPr lang="sv-SE" sz="2200" dirty="0" smtClean="0"/>
              <a:t>Grunda havsvikar</a:t>
            </a:r>
          </a:p>
          <a:p>
            <a:pPr>
              <a:lnSpc>
                <a:spcPct val="90000"/>
              </a:lnSpc>
            </a:pPr>
            <a:r>
              <a:rPr lang="sv-SE" sz="2200" dirty="0" err="1" smtClean="0"/>
              <a:t>Ålgräsängar</a:t>
            </a:r>
            <a:endParaRPr lang="sv-SE" sz="2200" dirty="0" smtClean="0"/>
          </a:p>
          <a:p>
            <a:pPr>
              <a:lnSpc>
                <a:spcPct val="90000"/>
              </a:lnSpc>
            </a:pPr>
            <a:r>
              <a:rPr lang="sv-SE" sz="2200" dirty="0" smtClean="0"/>
              <a:t>Biogena rev</a:t>
            </a:r>
          </a:p>
          <a:p>
            <a:pPr>
              <a:lnSpc>
                <a:spcPct val="90000"/>
              </a:lnSpc>
            </a:pPr>
            <a:r>
              <a:rPr lang="sv-SE" sz="2200" dirty="0" smtClean="0"/>
              <a:t>Strand- eller vattenmiljöer som hyser bestånd av hotade eller missgynnade arter eller som har en väsentlig betydelse för hotade eller missgynnade arters fortlevnad</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33</a:t>
            </a:fld>
            <a:endParaRPr lang="sv-SE"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Rik- och kalkkärr i jordbruksmark</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34</a:t>
            </a:fld>
            <a:endParaRPr lang="sv-SE" dirty="0"/>
          </a:p>
        </p:txBody>
      </p:sp>
      <p:pic>
        <p:nvPicPr>
          <p:cNvPr id="9" name="Platshållare för bild 8" descr="Rikkärr 72500697.jpg"/>
          <p:cNvPicPr>
            <a:picLocks noGrp="1" noChangeAspect="1"/>
          </p:cNvPicPr>
          <p:nvPr>
            <p:ph type="pic" sz="quarter" idx="13"/>
          </p:nvPr>
        </p:nvPicPr>
        <p:blipFill>
          <a:blip r:embed="rId2" cstate="print"/>
          <a:srcRect l="149" r="149"/>
          <a:stretch>
            <a:fillRect/>
          </a:stretch>
        </p:blipFill>
        <p:spPr/>
      </p:pic>
      <p:sp>
        <p:nvSpPr>
          <p:cNvPr id="7" name="Platshållare för text 6"/>
          <p:cNvSpPr>
            <a:spLocks noGrp="1"/>
          </p:cNvSpPr>
          <p:nvPr>
            <p:ph type="body" sz="quarter" idx="14"/>
          </p:nvPr>
        </p:nvSpPr>
        <p:spPr/>
        <p:txBody>
          <a:bodyPr/>
          <a:lstStyle/>
          <a:p>
            <a:pPr lvl="0"/>
            <a:r>
              <a:rPr lang="sv-SE" dirty="0" smtClean="0"/>
              <a:t>Rikkärr är mineralrika, näringsfattiga myrar med ett nära neutralt pH i vattnet.</a:t>
            </a:r>
          </a:p>
          <a:p>
            <a:pPr lvl="0"/>
            <a:r>
              <a:rPr lang="sv-SE" dirty="0" smtClean="0"/>
              <a:t>Vegetationen är normalt artrik.</a:t>
            </a:r>
          </a:p>
          <a:p>
            <a:r>
              <a:rPr lang="sv-SE" dirty="0" smtClean="0"/>
              <a:t>Kalkkärr kan ha ett pH på 8,5, och kallas även </a:t>
            </a:r>
            <a:r>
              <a:rPr lang="sv-SE" dirty="0" err="1" smtClean="0"/>
              <a:t>extremrikkärr</a:t>
            </a:r>
            <a:r>
              <a:rPr lang="sv-SE" dirty="0" smtClean="0"/>
              <a:t>. </a:t>
            </a:r>
            <a:r>
              <a:rPr lang="sv-SE" dirty="0" err="1" smtClean="0"/>
              <a:t>Extremrikkärr</a:t>
            </a:r>
            <a:r>
              <a:rPr lang="sv-SE" dirty="0" smtClean="0"/>
              <a:t> hyser ofta orkidéer, då dessa gynnas av den i regel mycket höga kalkhalten.</a:t>
            </a:r>
            <a:endParaRPr lang="sv-SE"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Ängar</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35</a:t>
            </a:fld>
            <a:endParaRPr lang="sv-SE" dirty="0"/>
          </a:p>
        </p:txBody>
      </p:sp>
      <p:pic>
        <p:nvPicPr>
          <p:cNvPr id="8" name="Platshållare för bild 7" descr="Äng Fide prästänge 71402306.jpg"/>
          <p:cNvPicPr>
            <a:picLocks noGrp="1" noChangeAspect="1"/>
          </p:cNvPicPr>
          <p:nvPr>
            <p:ph type="pic" sz="quarter" idx="13"/>
          </p:nvPr>
        </p:nvPicPr>
        <p:blipFill>
          <a:blip r:embed="rId2" cstate="print"/>
          <a:srcRect l="272" r="272"/>
          <a:stretch>
            <a:fillRect/>
          </a:stretch>
        </p:blipFill>
        <p:spPr/>
      </p:pic>
      <p:sp>
        <p:nvSpPr>
          <p:cNvPr id="7" name="Platshållare för text 6"/>
          <p:cNvSpPr>
            <a:spLocks noGrp="1"/>
          </p:cNvSpPr>
          <p:nvPr>
            <p:ph type="body" sz="quarter" idx="14"/>
          </p:nvPr>
        </p:nvSpPr>
        <p:spPr/>
        <p:txBody>
          <a:bodyPr/>
          <a:lstStyle/>
          <a:p>
            <a:pPr lvl="0"/>
            <a:r>
              <a:rPr lang="sv-SE" dirty="0" smtClean="0"/>
              <a:t>Ängar är torra till våta, öppna, naturliga gräsmarker med eller utan träd och buskar.</a:t>
            </a:r>
          </a:p>
          <a:p>
            <a:pPr lvl="0"/>
            <a:r>
              <a:rPr lang="sv-SE" dirty="0" err="1" smtClean="0"/>
              <a:t>Hävdformen</a:t>
            </a:r>
            <a:r>
              <a:rPr lang="sv-SE" dirty="0" smtClean="0"/>
              <a:t> är eller har varit slåtter, det finns lång kontinuitet i hävden, och det förekommer normalt inte gödsling eller insådda arter.</a:t>
            </a:r>
          </a:p>
          <a:p>
            <a:r>
              <a:rPr lang="sv-SE" dirty="0" smtClean="0"/>
              <a:t>Vegetationen innehåller slåtterberoende och/eller slåttergynnade arter.</a:t>
            </a:r>
            <a:endParaRPr lang="sv-S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Naturbetesmarker</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36</a:t>
            </a:fld>
            <a:endParaRPr lang="sv-SE" dirty="0"/>
          </a:p>
        </p:txBody>
      </p:sp>
      <p:pic>
        <p:nvPicPr>
          <p:cNvPr id="8" name="Platshållare för bild 7" descr="Naturbetesmark 003nf966.jpg"/>
          <p:cNvPicPr>
            <a:picLocks noGrp="1" noChangeAspect="1"/>
          </p:cNvPicPr>
          <p:nvPr>
            <p:ph type="pic" sz="quarter" idx="13"/>
          </p:nvPr>
        </p:nvPicPr>
        <p:blipFill>
          <a:blip r:embed="rId2" cstate="print"/>
          <a:srcRect t="16585" b="16585"/>
          <a:stretch>
            <a:fillRect/>
          </a:stretch>
        </p:blipFill>
        <p:spPr/>
      </p:pic>
      <p:sp>
        <p:nvSpPr>
          <p:cNvPr id="7" name="Platshållare för text 6"/>
          <p:cNvSpPr>
            <a:spLocks noGrp="1"/>
          </p:cNvSpPr>
          <p:nvPr>
            <p:ph type="body" sz="quarter" idx="14"/>
          </p:nvPr>
        </p:nvSpPr>
        <p:spPr/>
        <p:txBody>
          <a:bodyPr/>
          <a:lstStyle/>
          <a:p>
            <a:pPr lvl="0"/>
            <a:r>
              <a:rPr lang="sv-SE" dirty="0" smtClean="0"/>
              <a:t>Biotopen omfattar torra till våta, naturliga, välhävdade, öppna eller trädbärande gräsmarker.</a:t>
            </a:r>
          </a:p>
          <a:p>
            <a:pPr lvl="0"/>
            <a:r>
              <a:rPr lang="sv-SE" dirty="0" smtClean="0"/>
              <a:t>Långvarig kontinuitet i hävden genom främst bete, i vissa fall kombinerat med slåtter, är kännetecknande för biotopen. </a:t>
            </a:r>
          </a:p>
          <a:p>
            <a:r>
              <a:rPr lang="sv-SE" dirty="0" smtClean="0"/>
              <a:t>Vegetationen är huvudsakligen opåverkad av gödsel.</a:t>
            </a:r>
            <a:endParaRPr lang="sv-S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Naturliga vattendrag</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37</a:t>
            </a:fld>
            <a:endParaRPr lang="sv-SE" dirty="0"/>
          </a:p>
        </p:txBody>
      </p:sp>
      <p:pic>
        <p:nvPicPr>
          <p:cNvPr id="8" name="Platshållare för bild 7" descr="Naturliga Vattendrag 26503538.jpg"/>
          <p:cNvPicPr>
            <a:picLocks noGrp="1" noChangeAspect="1"/>
          </p:cNvPicPr>
          <p:nvPr>
            <p:ph type="pic" sz="quarter" idx="13"/>
          </p:nvPr>
        </p:nvPicPr>
        <p:blipFill>
          <a:blip r:embed="rId2" cstate="print"/>
          <a:srcRect t="5239" b="5239"/>
          <a:stretch>
            <a:fillRect/>
          </a:stretch>
        </p:blipFill>
        <p:spPr>
          <a:xfrm>
            <a:off x="0" y="1844824"/>
            <a:ext cx="4165200" cy="2775600"/>
          </a:xfrm>
        </p:spPr>
      </p:pic>
      <p:sp>
        <p:nvSpPr>
          <p:cNvPr id="7" name="Platshållare för text 6"/>
          <p:cNvSpPr>
            <a:spLocks noGrp="1"/>
          </p:cNvSpPr>
          <p:nvPr>
            <p:ph type="body" sz="quarter" idx="14"/>
          </p:nvPr>
        </p:nvSpPr>
        <p:spPr/>
        <p:txBody>
          <a:bodyPr/>
          <a:lstStyle/>
          <a:p>
            <a:pPr lvl="0"/>
            <a:r>
              <a:rPr lang="sv-SE" dirty="0" smtClean="0"/>
              <a:t>Biotopen omfattar hela eller delar av vattendrag som har naturlig eller huvudsakligen opåverkad vattenregim.</a:t>
            </a:r>
          </a:p>
          <a:p>
            <a:r>
              <a:rPr lang="sv-SE" dirty="0" smtClean="0"/>
              <a:t>Vattendraget omfattas normalt inte av tillstånd för vattenverksamhet som kan påverka bevarandevärdena negativt.</a:t>
            </a:r>
          </a:p>
          <a:p>
            <a:r>
              <a:rPr lang="sv-SE" dirty="0" smtClean="0"/>
              <a:t>Vattendraget är normalt vattenförande under mer än hälften av året.</a:t>
            </a:r>
            <a:endParaRPr lang="sv-SE"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Ras- eller bergbranter</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38</a:t>
            </a:fld>
            <a:endParaRPr lang="sv-SE" dirty="0"/>
          </a:p>
        </p:txBody>
      </p:sp>
      <p:pic>
        <p:nvPicPr>
          <p:cNvPr id="8" name="Platshållare för bild 7" descr="Ras-Bergbrant 037nf668.jpg"/>
          <p:cNvPicPr>
            <a:picLocks noGrp="1" noChangeAspect="1"/>
          </p:cNvPicPr>
          <p:nvPr>
            <p:ph type="pic" sz="quarter" idx="13"/>
          </p:nvPr>
        </p:nvPicPr>
        <p:blipFill>
          <a:blip r:embed="rId2" cstate="print"/>
          <a:srcRect t="22895" b="22895"/>
          <a:stretch>
            <a:fillRect/>
          </a:stretch>
        </p:blipFill>
        <p:spPr>
          <a:xfrm>
            <a:off x="0" y="1988840"/>
            <a:ext cx="4165200" cy="2775600"/>
          </a:xfrm>
        </p:spPr>
      </p:pic>
      <p:sp>
        <p:nvSpPr>
          <p:cNvPr id="7" name="Platshållare för text 6"/>
          <p:cNvSpPr>
            <a:spLocks noGrp="1"/>
          </p:cNvSpPr>
          <p:nvPr>
            <p:ph type="body" sz="quarter" idx="14"/>
          </p:nvPr>
        </p:nvSpPr>
        <p:spPr/>
        <p:txBody>
          <a:bodyPr/>
          <a:lstStyle/>
          <a:p>
            <a:pPr lvl="0"/>
            <a:r>
              <a:rPr lang="sv-SE" dirty="0" smtClean="0"/>
              <a:t>Ras- eller bergbranter är trädbärande, trädbeskuggade eller kala ras-, berg- eller blockbranter inom områden som inte ligger i skogsmark.</a:t>
            </a:r>
          </a:p>
          <a:p>
            <a:r>
              <a:rPr lang="sv-SE" dirty="0" smtClean="0"/>
              <a:t>Biotopen omfattar ras- eller bergbranter i fjällen, längs kuster och stränder, samt i omedelbar anslutning till jordbruksmark.</a:t>
            </a:r>
            <a:endParaRPr lang="sv-SE"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Naturliga vattenfall med omgivande mark</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39</a:t>
            </a:fld>
            <a:endParaRPr lang="sv-SE" dirty="0"/>
          </a:p>
        </p:txBody>
      </p:sp>
      <p:pic>
        <p:nvPicPr>
          <p:cNvPr id="8" name="Platshållare för bild 7" descr="Vattenfall 21400236.jpg"/>
          <p:cNvPicPr>
            <a:picLocks noGrp="1" noChangeAspect="1"/>
          </p:cNvPicPr>
          <p:nvPr>
            <p:ph type="pic" sz="quarter" idx="13"/>
          </p:nvPr>
        </p:nvPicPr>
        <p:blipFill>
          <a:blip r:embed="rId2" cstate="print"/>
          <a:srcRect t="25968" b="25968"/>
          <a:stretch>
            <a:fillRect/>
          </a:stretch>
        </p:blipFill>
        <p:spPr/>
      </p:pic>
      <p:sp>
        <p:nvSpPr>
          <p:cNvPr id="7" name="Platshållare för text 6"/>
          <p:cNvSpPr>
            <a:spLocks noGrp="1"/>
          </p:cNvSpPr>
          <p:nvPr>
            <p:ph type="body" sz="quarter" idx="14"/>
          </p:nvPr>
        </p:nvSpPr>
        <p:spPr/>
        <p:txBody>
          <a:bodyPr/>
          <a:lstStyle/>
          <a:p>
            <a:pPr lvl="0"/>
            <a:r>
              <a:rPr lang="sv-SE" dirty="0" smtClean="0"/>
              <a:t>Vattenfall utgör partier av vattendrag med mer eller mindre fritt fallande vatten.</a:t>
            </a:r>
          </a:p>
          <a:p>
            <a:r>
              <a:rPr lang="sv-SE" dirty="0" smtClean="0"/>
              <a:t>Vattenfallet bör ha en fallhöjd som är minst tre meter och en lutning som är minst 1:2.</a:t>
            </a:r>
          </a:p>
          <a:p>
            <a:r>
              <a:rPr lang="sv-SE" dirty="0" smtClean="0"/>
              <a:t>Vinteröppet vatten förekommer ofta.</a:t>
            </a:r>
          </a:p>
          <a:p>
            <a:r>
              <a:rPr lang="sv-SE" dirty="0" smtClean="0"/>
              <a:t>Vattenfallet är normalt vattenförande under mer än hälften av året.</a:t>
            </a:r>
            <a:endParaRPr lang="sv-S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7344000" cy="1153616"/>
          </a:xfrm>
        </p:spPr>
        <p:txBody>
          <a:bodyPr/>
          <a:lstStyle/>
          <a:p>
            <a:pPr algn="ctr"/>
            <a:r>
              <a:rPr lang="sv-SE" dirty="0" smtClean="0"/>
              <a:t>Vad som får skyddas</a:t>
            </a:r>
            <a:br>
              <a:rPr lang="sv-SE" dirty="0" smtClean="0"/>
            </a:br>
            <a:r>
              <a:rPr lang="sv-SE" dirty="0" smtClean="0"/>
              <a:t>7 kapitlet 11 § 1:a stycket miljöbalken</a:t>
            </a:r>
            <a:endParaRPr lang="sv-SE" dirty="0"/>
          </a:p>
        </p:txBody>
      </p:sp>
      <p:sp>
        <p:nvSpPr>
          <p:cNvPr id="3" name="Platshållare för innehåll 2"/>
          <p:cNvSpPr>
            <a:spLocks noGrp="1"/>
          </p:cNvSpPr>
          <p:nvPr>
            <p:ph idx="1"/>
          </p:nvPr>
        </p:nvSpPr>
        <p:spPr>
          <a:xfrm>
            <a:off x="683568" y="1844824"/>
            <a:ext cx="7484832" cy="4320480"/>
          </a:xfrm>
        </p:spPr>
        <p:txBody>
          <a:bodyPr/>
          <a:lstStyle/>
          <a:p>
            <a:pPr>
              <a:buNone/>
            </a:pPr>
            <a:r>
              <a:rPr lang="sv-SE" dirty="0" smtClean="0"/>
              <a:t>	Regeringen får i fråga om </a:t>
            </a:r>
            <a:r>
              <a:rPr lang="sv-SE" i="1" dirty="0" smtClean="0"/>
              <a:t>små mark- eller vattenområden som på grund av sina särskilda egenskaper är värdefulla livsmiljöer för hotade djur- eller växtarter eller som annars är särskilt skyddsvärda</a:t>
            </a:r>
            <a:r>
              <a:rPr lang="sv-SE" dirty="0" smtClean="0"/>
              <a:t> meddela föreskrifter om</a:t>
            </a:r>
            <a:br>
              <a:rPr lang="sv-SE" dirty="0" smtClean="0"/>
            </a:br>
            <a:r>
              <a:rPr lang="sv-SE" sz="800" dirty="0" smtClean="0"/>
              <a:t/>
            </a:r>
            <a:br>
              <a:rPr lang="sv-SE" sz="800" dirty="0" smtClean="0"/>
            </a:br>
            <a:r>
              <a:rPr lang="sv-SE" dirty="0" smtClean="0"/>
              <a:t>1. att </a:t>
            </a:r>
            <a:r>
              <a:rPr lang="sv-SE" i="1" dirty="0" smtClean="0"/>
              <a:t>samtliga lätt igenkännbara områden av ett visst slag</a:t>
            </a:r>
            <a:r>
              <a:rPr lang="sv-SE" dirty="0" smtClean="0"/>
              <a:t> i landet eller i en del av landet ska utgöra biotopskyddsområden, och</a:t>
            </a:r>
            <a:br>
              <a:rPr lang="sv-SE" dirty="0" smtClean="0"/>
            </a:br>
            <a:r>
              <a:rPr lang="sv-SE" sz="800" dirty="0" smtClean="0"/>
              <a:t/>
            </a:r>
            <a:br>
              <a:rPr lang="sv-SE" sz="800" dirty="0" smtClean="0"/>
            </a:br>
            <a:r>
              <a:rPr lang="sv-SE" dirty="0" smtClean="0"/>
              <a:t>2. att en myndighet eller kommun </a:t>
            </a:r>
            <a:r>
              <a:rPr lang="sv-SE" i="1" dirty="0" smtClean="0"/>
              <a:t>i det enskilda fallet får besluta</a:t>
            </a:r>
            <a:r>
              <a:rPr lang="sv-SE" dirty="0" smtClean="0"/>
              <a:t> att ett område ska utgöra ett biotopskyddsområde.</a:t>
            </a:r>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4</a:t>
            </a:fld>
            <a:endParaRPr lang="sv-S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Naturliga forsar med omgivande mark</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40</a:t>
            </a:fld>
            <a:endParaRPr lang="sv-SE" dirty="0"/>
          </a:p>
        </p:txBody>
      </p:sp>
      <p:pic>
        <p:nvPicPr>
          <p:cNvPr id="8" name="Platshållare för bild 7" descr="Fors NIP-103774.jpg"/>
          <p:cNvPicPr>
            <a:picLocks noGrp="1" noChangeAspect="1"/>
          </p:cNvPicPr>
          <p:nvPr>
            <p:ph type="pic" sz="quarter" idx="13"/>
          </p:nvPr>
        </p:nvPicPr>
        <p:blipFill>
          <a:blip r:embed="rId2" cstate="print"/>
          <a:srcRect t="27397" b="27397"/>
          <a:stretch>
            <a:fillRect/>
          </a:stretch>
        </p:blipFill>
        <p:spPr/>
      </p:pic>
      <p:sp>
        <p:nvSpPr>
          <p:cNvPr id="7" name="Platshållare för text 6"/>
          <p:cNvSpPr>
            <a:spLocks noGrp="1"/>
          </p:cNvSpPr>
          <p:nvPr>
            <p:ph type="body" sz="quarter" idx="14"/>
          </p:nvPr>
        </p:nvSpPr>
        <p:spPr/>
        <p:txBody>
          <a:bodyPr/>
          <a:lstStyle/>
          <a:p>
            <a:pPr lvl="0"/>
            <a:r>
              <a:rPr lang="sv-SE" dirty="0" smtClean="0"/>
              <a:t>Forsar utgör partier av vattendrag med snabbt rinnande vatten.</a:t>
            </a:r>
          </a:p>
          <a:p>
            <a:pPr lvl="0"/>
            <a:r>
              <a:rPr lang="sv-SE" dirty="0" smtClean="0"/>
              <a:t>Forsens fallhöjder är normalt lägre än tre meter och lutningen mindre än 1:2.</a:t>
            </a:r>
          </a:p>
          <a:p>
            <a:pPr lvl="0"/>
            <a:r>
              <a:rPr lang="sv-SE" dirty="0" smtClean="0"/>
              <a:t>I forsar saknas normalt blanka vattenytor, medan skum och stänk förekommer rikligt.</a:t>
            </a:r>
          </a:p>
          <a:p>
            <a:r>
              <a:rPr lang="sv-SE" dirty="0" smtClean="0"/>
              <a:t>Forsar fryser i många fall inte vintertid.</a:t>
            </a:r>
            <a:endParaRPr lang="sv-SE"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Naturliga sjöutlopp med omgivande mark</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41</a:t>
            </a:fld>
            <a:endParaRPr lang="sv-SE" dirty="0"/>
          </a:p>
        </p:txBody>
      </p:sp>
      <p:pic>
        <p:nvPicPr>
          <p:cNvPr id="9" name="Platshållare för bild 8" descr="SJöutlopp SMHI.jpeg"/>
          <p:cNvPicPr>
            <a:picLocks noGrp="1" noChangeAspect="1"/>
          </p:cNvPicPr>
          <p:nvPr>
            <p:ph type="pic" sz="quarter" idx="13"/>
          </p:nvPr>
        </p:nvPicPr>
        <p:blipFill>
          <a:blip r:embed="rId2" cstate="print"/>
          <a:srcRect l="53" r="53"/>
          <a:stretch>
            <a:fillRect/>
          </a:stretch>
        </p:blipFill>
        <p:spPr/>
      </p:pic>
      <p:sp>
        <p:nvSpPr>
          <p:cNvPr id="7" name="Platshållare för text 6"/>
          <p:cNvSpPr>
            <a:spLocks noGrp="1"/>
          </p:cNvSpPr>
          <p:nvPr>
            <p:ph type="body" sz="quarter" idx="14"/>
          </p:nvPr>
        </p:nvSpPr>
        <p:spPr>
          <a:xfrm>
            <a:off x="4572000" y="1772816"/>
            <a:ext cx="3686400" cy="4176464"/>
          </a:xfrm>
        </p:spPr>
        <p:txBody>
          <a:bodyPr/>
          <a:lstStyle/>
          <a:p>
            <a:pPr lvl="0"/>
            <a:r>
              <a:rPr lang="sv-SE" dirty="0" smtClean="0"/>
              <a:t>Naturliga sjöutlopp utgör det lägsta partiet varigenom sjöar avvattnas, det vill säga den plats där vattnet rinner ut ur sjön.</a:t>
            </a:r>
          </a:p>
          <a:p>
            <a:pPr lvl="0"/>
            <a:r>
              <a:rPr lang="sv-SE" dirty="0" smtClean="0"/>
              <a:t>Utloppet har normalt inte tidigare utsatts för sänknings- eller regleringsåtgärd av omfattande biologisk betydelse.</a:t>
            </a:r>
          </a:p>
          <a:p>
            <a:r>
              <a:rPr lang="sv-SE" dirty="0" smtClean="0"/>
              <a:t>Vinteröppet vatten förekommer ofta.</a:t>
            </a:r>
            <a:endParaRPr lang="sv-SE"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Mynningsområden vid havskust</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42</a:t>
            </a:fld>
            <a:endParaRPr lang="sv-SE" dirty="0"/>
          </a:p>
        </p:txBody>
      </p:sp>
      <p:pic>
        <p:nvPicPr>
          <p:cNvPr id="8" name="Platshållare för bild 7" descr="Mynningsområde 040nf189.jpg"/>
          <p:cNvPicPr>
            <a:picLocks noGrp="1" noChangeAspect="1"/>
          </p:cNvPicPr>
          <p:nvPr>
            <p:ph type="pic" sz="quarter" idx="13"/>
          </p:nvPr>
        </p:nvPicPr>
        <p:blipFill>
          <a:blip r:embed="rId2" cstate="print"/>
          <a:srcRect t="5042" b="5042"/>
          <a:stretch>
            <a:fillRect/>
          </a:stretch>
        </p:blipFill>
        <p:spPr>
          <a:xfrm>
            <a:off x="0" y="2093560"/>
            <a:ext cx="4165200" cy="2775600"/>
          </a:xfrm>
        </p:spPr>
      </p:pic>
      <p:sp>
        <p:nvSpPr>
          <p:cNvPr id="7" name="Platshållare för text 6"/>
          <p:cNvSpPr>
            <a:spLocks noGrp="1"/>
          </p:cNvSpPr>
          <p:nvPr>
            <p:ph type="body" sz="quarter" idx="14"/>
          </p:nvPr>
        </p:nvSpPr>
        <p:spPr>
          <a:xfrm>
            <a:off x="4572000" y="1772816"/>
            <a:ext cx="3686400" cy="4176464"/>
          </a:xfrm>
        </p:spPr>
        <p:txBody>
          <a:bodyPr/>
          <a:lstStyle/>
          <a:p>
            <a:r>
              <a:rPr lang="sv-SE" dirty="0" smtClean="0"/>
              <a:t>Naturliga mynningsområden vid kusten där utflödet av å- eller bäckvatten i kombination med vattenståndet i havet orsakar variationer i vattenkvalitet och biologisk särart.</a:t>
            </a:r>
          </a:p>
          <a:p>
            <a:pPr lvl="0"/>
            <a:r>
              <a:rPr lang="sv-SE" dirty="0" smtClean="0"/>
              <a:t>Vattendraget är normalt högst 10 meter brett och mynningsområdet normalt vattenförande under mer än hälften av året.</a:t>
            </a:r>
            <a:endParaRPr lang="sv-S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Rev av ögonkorall</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43</a:t>
            </a:fld>
            <a:endParaRPr lang="sv-SE" dirty="0"/>
          </a:p>
        </p:txBody>
      </p:sp>
      <p:pic>
        <p:nvPicPr>
          <p:cNvPr id="9" name="Platshållare för bild 8" descr="355px-Lophelia_figure_1_600.jpg"/>
          <p:cNvPicPr>
            <a:picLocks noGrp="1" noChangeAspect="1"/>
          </p:cNvPicPr>
          <p:nvPr>
            <p:ph type="pic" sz="quarter" idx="13"/>
          </p:nvPr>
        </p:nvPicPr>
        <p:blipFill>
          <a:blip r:embed="rId2" cstate="print"/>
          <a:srcRect t="25366" b="25366"/>
          <a:stretch>
            <a:fillRect/>
          </a:stretch>
        </p:blipFill>
        <p:spPr/>
      </p:pic>
      <p:sp>
        <p:nvSpPr>
          <p:cNvPr id="7" name="Platshållare för text 6"/>
          <p:cNvSpPr>
            <a:spLocks noGrp="1"/>
          </p:cNvSpPr>
          <p:nvPr>
            <p:ph type="body" sz="quarter" idx="14"/>
          </p:nvPr>
        </p:nvSpPr>
        <p:spPr/>
        <p:txBody>
          <a:bodyPr/>
          <a:lstStyle/>
          <a:p>
            <a:pPr lvl="0"/>
            <a:r>
              <a:rPr lang="sv-SE" dirty="0" smtClean="0"/>
              <a:t>Biotopen omfattar områden med rev som huvudsakligen är uppbyggda av levande eller död ögonkorall (</a:t>
            </a:r>
            <a:r>
              <a:rPr lang="sv-SE" i="1" dirty="0" err="1" smtClean="0"/>
              <a:t>Lophelia</a:t>
            </a:r>
            <a:r>
              <a:rPr lang="sv-SE" i="1" dirty="0" smtClean="0"/>
              <a:t> </a:t>
            </a:r>
            <a:r>
              <a:rPr lang="sv-SE" i="1" dirty="0" err="1" smtClean="0"/>
              <a:t>pertusa</a:t>
            </a:r>
            <a:r>
              <a:rPr lang="sv-SE" dirty="0" smtClean="0"/>
              <a:t>).</a:t>
            </a:r>
          </a:p>
          <a:p>
            <a:r>
              <a:rPr lang="sv-SE" dirty="0" smtClean="0"/>
              <a:t>En rik fauna är associerad med reven.</a:t>
            </a:r>
            <a:endParaRPr lang="sv-SE"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Naturliga sjöar och andra vatten som är naturligt fisktomma</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44</a:t>
            </a:fld>
            <a:endParaRPr lang="sv-SE" dirty="0"/>
          </a:p>
        </p:txBody>
      </p:sp>
      <p:pic>
        <p:nvPicPr>
          <p:cNvPr id="8" name="Platshållare för bild 7" descr="Fisktom sjö 73200104.jpg"/>
          <p:cNvPicPr>
            <a:picLocks noGrp="1" noChangeAspect="1"/>
          </p:cNvPicPr>
          <p:nvPr>
            <p:ph type="pic" sz="quarter" idx="13"/>
          </p:nvPr>
        </p:nvPicPr>
        <p:blipFill>
          <a:blip r:embed="rId2" cstate="print"/>
          <a:srcRect t="38" b="38"/>
          <a:stretch>
            <a:fillRect/>
          </a:stretch>
        </p:blipFill>
        <p:spPr/>
      </p:pic>
      <p:sp>
        <p:nvSpPr>
          <p:cNvPr id="7" name="Platshållare för text 6"/>
          <p:cNvSpPr>
            <a:spLocks noGrp="1"/>
          </p:cNvSpPr>
          <p:nvPr>
            <p:ph type="body" sz="quarter" idx="14"/>
          </p:nvPr>
        </p:nvSpPr>
        <p:spPr>
          <a:xfrm>
            <a:off x="4572000" y="1844824"/>
            <a:ext cx="3686400" cy="4176464"/>
          </a:xfrm>
        </p:spPr>
        <p:txBody>
          <a:bodyPr/>
          <a:lstStyle/>
          <a:p>
            <a:pPr lvl="0"/>
            <a:r>
              <a:rPr lang="sv-SE" dirty="0" smtClean="0"/>
              <a:t>Sötvattensansamlingar som naturligt saknar fisk och som inte är helt tillfälliga.</a:t>
            </a:r>
          </a:p>
          <a:p>
            <a:pPr lvl="0"/>
            <a:r>
              <a:rPr lang="sv-SE" dirty="0" smtClean="0"/>
              <a:t>Fisktomma vatten finns ofta på hög höjd i fjällkedjan, men också på lägre höjd i jordbruks-, skogs- och myrlandskap, samt i västkustens skärgård.</a:t>
            </a:r>
          </a:p>
          <a:p>
            <a:pPr lvl="0"/>
            <a:r>
              <a:rPr lang="sv-SE" dirty="0" smtClean="0"/>
              <a:t>Vissa sjöar/vattensamlingar är fisktomma till följd av att de tidvis bottenfryser eller är uttorkade.</a:t>
            </a:r>
            <a:endParaRPr lang="sv-SE"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Helt eller delvis avsnörda havsvikar</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45</a:t>
            </a:fld>
            <a:endParaRPr lang="sv-SE" dirty="0"/>
          </a:p>
        </p:txBody>
      </p:sp>
      <p:pic>
        <p:nvPicPr>
          <p:cNvPr id="8" name="Platshållare för bild 7" descr="Avsnörd havsvik 040nf893.jpg"/>
          <p:cNvPicPr>
            <a:picLocks noGrp="1" noChangeAspect="1"/>
          </p:cNvPicPr>
          <p:nvPr>
            <p:ph type="pic" sz="quarter" idx="13"/>
          </p:nvPr>
        </p:nvPicPr>
        <p:blipFill>
          <a:blip r:embed="rId2" cstate="print"/>
          <a:srcRect t="16473" b="16473"/>
          <a:stretch>
            <a:fillRect/>
          </a:stretch>
        </p:blipFill>
        <p:spPr/>
      </p:pic>
      <p:sp>
        <p:nvSpPr>
          <p:cNvPr id="7" name="Platshållare för text 6"/>
          <p:cNvSpPr>
            <a:spLocks noGrp="1"/>
          </p:cNvSpPr>
          <p:nvPr>
            <p:ph type="body" sz="quarter" idx="14"/>
          </p:nvPr>
        </p:nvSpPr>
        <p:spPr>
          <a:xfrm>
            <a:off x="4572000" y="1916832"/>
            <a:ext cx="3686400" cy="3888432"/>
          </a:xfrm>
        </p:spPr>
        <p:txBody>
          <a:bodyPr/>
          <a:lstStyle/>
          <a:p>
            <a:pPr lvl="0"/>
            <a:r>
              <a:rPr lang="sv-SE" dirty="0" smtClean="0"/>
              <a:t>Biotopen finns främst vid Östersjöns landhöjningskust.</a:t>
            </a:r>
          </a:p>
          <a:p>
            <a:pPr lvl="0"/>
            <a:r>
              <a:rPr lang="sv-SE" dirty="0" smtClean="0"/>
              <a:t>Den avsnörda havsviken har öppna vattenytor, eller har övergått till vegetationstäckt våtmark utan öppna vattenytor.</a:t>
            </a:r>
          </a:p>
          <a:p>
            <a:pPr lvl="0"/>
            <a:r>
              <a:rPr lang="sv-SE" dirty="0" smtClean="0"/>
              <a:t>Mynningen mot havet är helt igenväxt, eller har en </a:t>
            </a:r>
            <a:r>
              <a:rPr lang="sv-SE" dirty="0" err="1" smtClean="0"/>
              <a:t>klarvattenyta</a:t>
            </a:r>
            <a:r>
              <a:rPr lang="sv-SE" dirty="0" smtClean="0"/>
              <a:t> som normalt är högst en halv meter djup och tio meter bred.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Grunda havsvikar</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46</a:t>
            </a:fld>
            <a:endParaRPr lang="sv-SE" dirty="0"/>
          </a:p>
        </p:txBody>
      </p:sp>
      <p:pic>
        <p:nvPicPr>
          <p:cNvPr id="8" name="Platshållare för bild 7" descr="Havsvik 73100818.jpg"/>
          <p:cNvPicPr>
            <a:picLocks noGrp="1" noChangeAspect="1"/>
          </p:cNvPicPr>
          <p:nvPr>
            <p:ph type="pic" sz="quarter" idx="13"/>
          </p:nvPr>
        </p:nvPicPr>
        <p:blipFill>
          <a:blip r:embed="rId2" cstate="print"/>
          <a:srcRect l="56" r="56"/>
          <a:stretch>
            <a:fillRect/>
          </a:stretch>
        </p:blipFill>
        <p:spPr/>
      </p:pic>
      <p:sp>
        <p:nvSpPr>
          <p:cNvPr id="7" name="Platshållare för text 6"/>
          <p:cNvSpPr>
            <a:spLocks noGrp="1"/>
          </p:cNvSpPr>
          <p:nvPr>
            <p:ph type="body" sz="quarter" idx="14"/>
          </p:nvPr>
        </p:nvSpPr>
        <p:spPr/>
        <p:txBody>
          <a:bodyPr/>
          <a:lstStyle/>
          <a:p>
            <a:pPr lvl="0"/>
            <a:r>
              <a:rPr lang="sv-SE" dirty="0" smtClean="0"/>
              <a:t>Biotopen omfattar grunda havsvikar med en begränsad grad av mänsklig påverkan.</a:t>
            </a:r>
          </a:p>
          <a:p>
            <a:pPr lvl="0"/>
            <a:r>
              <a:rPr lang="sv-SE" dirty="0" smtClean="0"/>
              <a:t>Större delen av biotopen har normalt ett lägre djup än sex meter.</a:t>
            </a:r>
          </a:p>
          <a:p>
            <a:pPr lvl="0"/>
            <a:r>
              <a:rPr lang="sv-SE" dirty="0" smtClean="0"/>
              <a:t>Havsvikarna har ofta, men inte alltid, en trång och/eller </a:t>
            </a:r>
            <a:r>
              <a:rPr lang="sv-SE" dirty="0" err="1" smtClean="0"/>
              <a:t>trösklad</a:t>
            </a:r>
            <a:r>
              <a:rPr lang="sv-SE" dirty="0" smtClean="0"/>
              <a:t> mynning och därigenom ett begränsat vattenutbyte.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err="1" smtClean="0"/>
              <a:t>Ålgräsängar</a:t>
            </a:r>
            <a:r>
              <a:rPr lang="sv-SE" sz="3200" dirty="0" smtClean="0"/>
              <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47</a:t>
            </a:fld>
            <a:endParaRPr lang="sv-SE" dirty="0"/>
          </a:p>
        </p:txBody>
      </p:sp>
      <p:pic>
        <p:nvPicPr>
          <p:cNvPr id="8" name="Platshållare för bild 7" descr="Ålgräs_416.jpg"/>
          <p:cNvPicPr>
            <a:picLocks noGrp="1" noChangeAspect="1"/>
          </p:cNvPicPr>
          <p:nvPr>
            <p:ph type="pic" sz="quarter" idx="13"/>
          </p:nvPr>
        </p:nvPicPr>
        <p:blipFill>
          <a:blip r:embed="rId2" cstate="print"/>
          <a:srcRect t="5589" b="5589"/>
          <a:stretch>
            <a:fillRect/>
          </a:stretch>
        </p:blipFill>
        <p:spPr/>
      </p:pic>
      <p:sp>
        <p:nvSpPr>
          <p:cNvPr id="7" name="Platshållare för text 6"/>
          <p:cNvSpPr>
            <a:spLocks noGrp="1"/>
          </p:cNvSpPr>
          <p:nvPr>
            <p:ph type="body" sz="quarter" idx="14"/>
          </p:nvPr>
        </p:nvSpPr>
        <p:spPr>
          <a:xfrm>
            <a:off x="4572000" y="1700808"/>
            <a:ext cx="3686400" cy="4248472"/>
          </a:xfrm>
        </p:spPr>
        <p:txBody>
          <a:bodyPr/>
          <a:lstStyle/>
          <a:p>
            <a:pPr lvl="0"/>
            <a:r>
              <a:rPr lang="sv-SE" dirty="0" smtClean="0"/>
              <a:t>Biotopen omfattar bottnar i marin eller brackvattenmiljö med vegetation dominerad av sammanhängande bestånd av </a:t>
            </a:r>
            <a:r>
              <a:rPr lang="sv-SE" dirty="0" err="1" smtClean="0"/>
              <a:t>ålgräs</a:t>
            </a:r>
            <a:r>
              <a:rPr lang="sv-SE" dirty="0" smtClean="0"/>
              <a:t> och/eller </a:t>
            </a:r>
            <a:r>
              <a:rPr lang="sv-SE" dirty="0" err="1" smtClean="0"/>
              <a:t>dvärgålgräs</a:t>
            </a:r>
            <a:r>
              <a:rPr lang="sv-SE" dirty="0" smtClean="0"/>
              <a:t>.</a:t>
            </a:r>
          </a:p>
          <a:p>
            <a:pPr lvl="0"/>
            <a:r>
              <a:rPr lang="sv-SE" dirty="0" smtClean="0"/>
              <a:t>I Östersjön förekommer de på sandiga bottnar från cirka två till sex meters djup.</a:t>
            </a:r>
          </a:p>
          <a:p>
            <a:r>
              <a:rPr lang="sv-SE" dirty="0" smtClean="0"/>
              <a:t>På västkusten finns biotopen på leriga till sandiga sediment och oftast från en till fyra meters djup. </a:t>
            </a:r>
            <a:endParaRPr lang="sv-SE"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Biogena rev</a:t>
            </a:r>
            <a:br>
              <a:rPr lang="sv-SE" sz="3200" dirty="0" smtClean="0"/>
            </a:b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48</a:t>
            </a:fld>
            <a:endParaRPr lang="sv-SE" dirty="0"/>
          </a:p>
        </p:txBody>
      </p:sp>
      <p:pic>
        <p:nvPicPr>
          <p:cNvPr id="8" name="Platshållare för bild 7" descr="Blåmusslor 032nf621.jpg"/>
          <p:cNvPicPr>
            <a:picLocks noGrp="1" noChangeAspect="1"/>
          </p:cNvPicPr>
          <p:nvPr>
            <p:ph type="pic" sz="quarter" idx="13"/>
          </p:nvPr>
        </p:nvPicPr>
        <p:blipFill>
          <a:blip r:embed="rId2" cstate="print"/>
          <a:srcRect l="300" r="300"/>
          <a:stretch>
            <a:fillRect/>
          </a:stretch>
        </p:blipFill>
        <p:spPr/>
      </p:pic>
      <p:sp>
        <p:nvSpPr>
          <p:cNvPr id="7" name="Platshållare för text 6"/>
          <p:cNvSpPr>
            <a:spLocks noGrp="1"/>
          </p:cNvSpPr>
          <p:nvPr>
            <p:ph type="body" sz="quarter" idx="14"/>
          </p:nvPr>
        </p:nvSpPr>
        <p:spPr/>
        <p:txBody>
          <a:bodyPr/>
          <a:lstStyle/>
          <a:p>
            <a:r>
              <a:rPr lang="sv-SE" dirty="0" smtClean="0"/>
              <a:t>Biotopen omfattar marina områden där bottnens fysiska struktur främst byggs upp av levande fastsittande organismer, till exempel blåmusslor, ostron eller trekantsmask.</a:t>
            </a:r>
          </a:p>
          <a:p>
            <a:r>
              <a:rPr lang="sv-SE" dirty="0" smtClean="0"/>
              <a:t>Det är främst väl utvecklade rev som bidrar till en mångfald av livsmiljöer och arter som uppfyller kriterierna för biotopen.</a:t>
            </a:r>
            <a:endParaRPr lang="sv-SE"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332656"/>
            <a:ext cx="7344000" cy="1584176"/>
          </a:xfrm>
        </p:spPr>
        <p:txBody>
          <a:bodyPr/>
          <a:lstStyle/>
          <a:p>
            <a:r>
              <a:rPr lang="sv-SE" sz="2600" dirty="0" smtClean="0"/>
              <a:t>Strand- eller vattenmiljöer som hyser bestånd av hotade eller missgynnade arter eller som har en väsentlig betydelse för hotade eller missgynnade arters fortlevnad</a:t>
            </a:r>
            <a:endParaRPr lang="sv-SE" sz="2600" dirty="0"/>
          </a:p>
        </p:txBody>
      </p:sp>
      <p:sp>
        <p:nvSpPr>
          <p:cNvPr id="3" name="Platshållare för innehåll 2"/>
          <p:cNvSpPr>
            <a:spLocks noGrp="1"/>
          </p:cNvSpPr>
          <p:nvPr>
            <p:ph idx="1"/>
          </p:nvPr>
        </p:nvSpPr>
        <p:spPr>
          <a:xfrm>
            <a:off x="824400" y="2132856"/>
            <a:ext cx="7344000" cy="3888432"/>
          </a:xfrm>
        </p:spPr>
        <p:txBody>
          <a:bodyPr/>
          <a:lstStyle/>
          <a:p>
            <a:pPr lvl="0"/>
            <a:r>
              <a:rPr lang="sv-SE" sz="2000" dirty="0" smtClean="0"/>
              <a:t>Biotopen utgörs av strand- eller vattenmiljöer och kan finnas i eller vid hav, sjöar, vattendrag, småvatten och våtmarker.</a:t>
            </a:r>
          </a:p>
          <a:p>
            <a:pPr lvl="0"/>
            <a:r>
              <a:rPr lang="sv-SE" sz="2000" dirty="0" smtClean="0"/>
              <a:t>Biotopen hyser värdefulla och livskraftiga eller potentiellt livskraftiga, inte tillfälliga, bestånd av hotade eller missgynnade arter. Det kan till exempel vara arter som omfattas av ett åtgärdsprogram för hotade arter.</a:t>
            </a:r>
          </a:p>
          <a:p>
            <a:pPr lvl="0"/>
            <a:r>
              <a:rPr lang="sv-SE" sz="2000" dirty="0" smtClean="0"/>
              <a:t>Biotopen omfattar också områden som inte hyser bestånd av hotade eller missgynnade arter om området har en väsentlig betydelse för hotade eller missgynnade arters fortlevnad. Det kan bland annat handla om viktiga och stadigvarande områden för lek, häckning, uppväxt, födosök, rastning eller övervintring för arter som är hotade eller missgynnade.</a:t>
            </a:r>
            <a:endParaRPr lang="sv-SE" sz="2000"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49</a:t>
            </a:fld>
            <a:endParaRPr lang="sv-S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Två former av biotopskyddsområden</a:t>
            </a:r>
            <a:endParaRPr lang="sv-SE" dirty="0"/>
          </a:p>
        </p:txBody>
      </p:sp>
      <p:sp>
        <p:nvSpPr>
          <p:cNvPr id="3" name="Platshållare för innehåll 2"/>
          <p:cNvSpPr>
            <a:spLocks noGrp="1"/>
          </p:cNvSpPr>
          <p:nvPr>
            <p:ph idx="1"/>
          </p:nvPr>
        </p:nvSpPr>
        <p:spPr/>
        <p:txBody>
          <a:bodyPr/>
          <a:lstStyle/>
          <a:p>
            <a:r>
              <a:rPr lang="sv-SE" dirty="0" smtClean="0"/>
              <a:t>Generellt skyddade biotoper: Samtliga lätt igenkännbara områden av ett visst slag i landet eller i en del av landet.</a:t>
            </a:r>
            <a:br>
              <a:rPr lang="sv-SE" dirty="0" smtClean="0"/>
            </a:br>
            <a:endParaRPr lang="sv-SE" dirty="0" smtClean="0"/>
          </a:p>
          <a:p>
            <a:r>
              <a:rPr lang="sv-SE" dirty="0" smtClean="0"/>
              <a:t>Biotopskyddsområden som får beslutas i det enskilda fallet av länsstyrelsen, Skogsstyrelsen eller en kommun.</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5</a:t>
            </a:fld>
            <a:endParaRPr lang="sv-SE"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lvl="0" algn="ctr"/>
            <a:r>
              <a:rPr lang="sv-SE" sz="5400" dirty="0" smtClean="0"/>
              <a:t/>
            </a:r>
            <a:br>
              <a:rPr lang="sv-SE" sz="5400" dirty="0" smtClean="0"/>
            </a:br>
            <a:r>
              <a:rPr lang="sv-SE" sz="5400" dirty="0" smtClean="0"/>
              <a:t>Information och vägledning om biotopskyddsområden finns på Naturvardsverket.se</a:t>
            </a:r>
            <a:r>
              <a:rPr lang="sv-SE" dirty="0" smtClean="0"/>
              <a:t/>
            </a:r>
            <a:br>
              <a:rPr lang="sv-SE" dirty="0" smtClean="0"/>
            </a:br>
            <a:endParaRPr lang="sv-SE" dirty="0"/>
          </a:p>
        </p:txBody>
      </p:sp>
      <p:sp>
        <p:nvSpPr>
          <p:cNvPr id="3" name="Platshållare för datum 2"/>
          <p:cNvSpPr>
            <a:spLocks noGrp="1"/>
          </p:cNvSpPr>
          <p:nvPr>
            <p:ph type="dt" sz="half" idx="10"/>
          </p:nvPr>
        </p:nvSpPr>
        <p:spPr/>
        <p:txBody>
          <a:bodyPr/>
          <a:lstStyle/>
          <a:p>
            <a:fld id="{4B186DA5-3779-4115-B9FF-F6458A5B1E08}" type="datetime1">
              <a:rPr lang="sv-SE" smtClean="0">
                <a:solidFill>
                  <a:prstClr val="black"/>
                </a:solidFill>
              </a:rPr>
              <a:pPr/>
              <a:t>2015-10-30</a:t>
            </a:fld>
            <a:endParaRPr lang="sv-SE">
              <a:solidFill>
                <a:prstClr val="black"/>
              </a:solidFill>
            </a:endParaRPr>
          </a:p>
        </p:txBody>
      </p:sp>
      <p:sp>
        <p:nvSpPr>
          <p:cNvPr id="4" name="Platshållare för sidfot 3"/>
          <p:cNvSpPr>
            <a:spLocks noGrp="1"/>
          </p:cNvSpPr>
          <p:nvPr>
            <p:ph type="ftr" sz="quarter" idx="11"/>
          </p:nvPr>
        </p:nvSpPr>
        <p:spPr/>
        <p:txBody>
          <a:bodyPr/>
          <a:lstStyle/>
          <a:p>
            <a:pPr algn="l"/>
            <a:r>
              <a:rPr lang="sv-SE" smtClean="0">
                <a:solidFill>
                  <a:prstClr val="black"/>
                </a:solidFill>
              </a:rPr>
              <a:t>Naturvårdsverket | Swedish Environmental Protection Agency</a:t>
            </a:r>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50</a:t>
            </a:fld>
            <a:endParaRPr lang="sv-SE" dirty="0">
              <a:solidFill>
                <a:prstClr val="black"/>
              </a:solidFill>
            </a:endParaRPr>
          </a:p>
        </p:txBody>
      </p:sp>
    </p:spTree>
    <p:extLst>
      <p:ext uri="{BB962C8B-B14F-4D97-AF65-F5344CB8AC3E}">
        <p14:creationId xmlns:p14="http://schemas.microsoft.com/office/powerpoint/2010/main" val="753941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1"/>
          </p:nvPr>
        </p:nvSpPr>
        <p:spPr/>
        <p:txBody>
          <a:bodyPr/>
          <a:lstStyle/>
          <a:p>
            <a:fld id="{5B8BE423-1780-43BB-A8FE-3025F34AD1F8}" type="datetime1">
              <a:rPr lang="sv-SE" smtClean="0">
                <a:solidFill>
                  <a:prstClr val="black"/>
                </a:solidFill>
              </a:rPr>
              <a:pPr/>
              <a:t>2015-10-30</a:t>
            </a:fld>
            <a:endParaRPr lang="sv-SE" dirty="0">
              <a:solidFill>
                <a:prstClr val="black"/>
              </a:solidFill>
            </a:endParaRPr>
          </a:p>
        </p:txBody>
      </p:sp>
      <p:sp>
        <p:nvSpPr>
          <p:cNvPr id="4" name="Platshållare för sidfot 3"/>
          <p:cNvSpPr>
            <a:spLocks noGrp="1"/>
          </p:cNvSpPr>
          <p:nvPr>
            <p:ph type="ftr" sz="quarter" idx="12"/>
          </p:nvPr>
        </p:nvSpPr>
        <p:spPr/>
        <p:txBody>
          <a:bodyPr/>
          <a:lstStyle/>
          <a:p>
            <a:pPr algn="l"/>
            <a:r>
              <a:rPr lang="sv-SE" smtClean="0">
                <a:solidFill>
                  <a:prstClr val="black"/>
                </a:solidFill>
              </a:rPr>
              <a:t>Naturvårdsverket | Swedish Environmental Protection Agency</a:t>
            </a:r>
            <a:endParaRPr lang="sv-SE" dirty="0">
              <a:solidFill>
                <a:prstClr val="black"/>
              </a:solidFill>
            </a:endParaRPr>
          </a:p>
        </p:txBody>
      </p:sp>
      <p:sp>
        <p:nvSpPr>
          <p:cNvPr id="5" name="Platshållare för bildnummer 4"/>
          <p:cNvSpPr>
            <a:spLocks noGrp="1"/>
          </p:cNvSpPr>
          <p:nvPr>
            <p:ph type="sldNum" sz="quarter" idx="13"/>
          </p:nvPr>
        </p:nvSpPr>
        <p:spPr/>
        <p:txBody>
          <a:bodyPr/>
          <a:lstStyle/>
          <a:p>
            <a:fld id="{1844E2AD-2CA4-4022-8F3B-D585D66E2E30}" type="slidenum">
              <a:rPr lang="sv-SE" smtClean="0">
                <a:solidFill>
                  <a:prstClr val="black"/>
                </a:solidFill>
              </a:rPr>
              <a:pPr/>
              <a:t>51</a:t>
            </a:fld>
            <a:endParaRPr lang="sv-SE" dirty="0">
              <a:solidFill>
                <a:prstClr val="black"/>
              </a:solidFill>
            </a:endParaRPr>
          </a:p>
        </p:txBody>
      </p:sp>
      <p:sp>
        <p:nvSpPr>
          <p:cNvPr id="6" name="Rubrik 1"/>
          <p:cNvSpPr txBox="1">
            <a:spLocks/>
          </p:cNvSpPr>
          <p:nvPr/>
        </p:nvSpPr>
        <p:spPr>
          <a:xfrm>
            <a:off x="824400" y="619200"/>
            <a:ext cx="7344000" cy="649560"/>
          </a:xfrm>
          <a:prstGeom prst="rect">
            <a:avLst/>
          </a:prstGeom>
        </p:spPr>
        <p:txBody>
          <a:bodyPr/>
          <a:lstStyle>
            <a:lvl1pPr algn="l" defTabSz="914400" rtl="0" eaLnBrk="1" latinLnBrk="0" hangingPunct="1">
              <a:spcBef>
                <a:spcPct val="0"/>
              </a:spcBef>
              <a:buNone/>
              <a:defRPr sz="3000" b="1" kern="1200">
                <a:solidFill>
                  <a:srgbClr val="5F5F5F"/>
                </a:solidFill>
                <a:latin typeface="Arial" pitchFamily="34" charset="0"/>
                <a:ea typeface="+mj-ea"/>
                <a:cs typeface="Arial" pitchFamily="34" charset="0"/>
              </a:defRPr>
            </a:lvl1pPr>
          </a:lstStyle>
          <a:p>
            <a:pPr algn="ctr"/>
            <a:r>
              <a:rPr lang="sv-SE" dirty="0"/>
              <a:t>Handbok 2012:1 Biotopskyddsområden</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450826"/>
            <a:ext cx="3425826" cy="49305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15537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76672"/>
            <a:ext cx="7344000" cy="576064"/>
          </a:xfrm>
        </p:spPr>
        <p:txBody>
          <a:bodyPr/>
          <a:lstStyle/>
          <a:p>
            <a:r>
              <a:rPr lang="sv-SE" dirty="0" smtClean="0"/>
              <a:t>Handbokens innehåll</a:t>
            </a:r>
            <a:endParaRPr lang="sv-SE" dirty="0"/>
          </a:p>
        </p:txBody>
      </p:sp>
      <p:sp>
        <p:nvSpPr>
          <p:cNvPr id="3" name="Platshållare för innehåll 2"/>
          <p:cNvSpPr>
            <a:spLocks noGrp="1"/>
          </p:cNvSpPr>
          <p:nvPr>
            <p:ph idx="1"/>
          </p:nvPr>
        </p:nvSpPr>
        <p:spPr>
          <a:xfrm>
            <a:off x="824400" y="1124744"/>
            <a:ext cx="7344000" cy="5112568"/>
          </a:xfrm>
        </p:spPr>
        <p:txBody>
          <a:bodyPr/>
          <a:lstStyle/>
          <a:p>
            <a:r>
              <a:rPr lang="sv-SE" dirty="0" smtClean="0"/>
              <a:t>Bakgrund och allmänt om bestämmelserna</a:t>
            </a:r>
          </a:p>
          <a:p>
            <a:r>
              <a:rPr lang="sv-SE" dirty="0" smtClean="0"/>
              <a:t>Vad skyddet innebär</a:t>
            </a:r>
          </a:p>
          <a:p>
            <a:r>
              <a:rPr lang="sv-SE" dirty="0" smtClean="0"/>
              <a:t>Bildande av ett biotopskyddsområde</a:t>
            </a:r>
          </a:p>
          <a:p>
            <a:r>
              <a:rPr lang="sv-SE" dirty="0" smtClean="0"/>
              <a:t>Skötsel</a:t>
            </a:r>
          </a:p>
          <a:p>
            <a:r>
              <a:rPr lang="sv-SE" dirty="0" smtClean="0"/>
              <a:t>Prövning av en ansökan om dispens</a:t>
            </a:r>
          </a:p>
          <a:p>
            <a:r>
              <a:rPr lang="sv-SE" dirty="0" smtClean="0"/>
              <a:t>Uppföljning</a:t>
            </a:r>
          </a:p>
          <a:p>
            <a:r>
              <a:rPr lang="sv-SE" dirty="0" smtClean="0"/>
              <a:t>Tillsyn</a:t>
            </a:r>
          </a:p>
          <a:p>
            <a:r>
              <a:rPr lang="sv-SE" dirty="0" smtClean="0"/>
              <a:t>Vägledande domar</a:t>
            </a:r>
          </a:p>
          <a:p>
            <a:r>
              <a:rPr lang="sv-SE" dirty="0" smtClean="0"/>
              <a:t>Exempel på villkor i dispensbeslut</a:t>
            </a:r>
          </a:p>
          <a:p>
            <a:r>
              <a:rPr lang="sv-SE" dirty="0" smtClean="0"/>
              <a:t>Exempel på utformning av en dispensansökan och ett beslut om dispens, samt av ett beslut om bildande av ett biotopskyddsområde</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52</a:t>
            </a:fld>
            <a:endParaRPr lang="sv-SE"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1"/>
          </p:nvPr>
        </p:nvSpPr>
        <p:spPr/>
        <p:txBody>
          <a:bodyPr/>
          <a:lstStyle/>
          <a:p>
            <a:fld id="{5B8BE423-1780-43BB-A8FE-3025F34AD1F8}" type="datetime1">
              <a:rPr lang="sv-SE" smtClean="0">
                <a:solidFill>
                  <a:prstClr val="black"/>
                </a:solidFill>
              </a:rPr>
              <a:pPr/>
              <a:t>2015-10-30</a:t>
            </a:fld>
            <a:endParaRPr lang="sv-SE" dirty="0">
              <a:solidFill>
                <a:prstClr val="black"/>
              </a:solidFill>
            </a:endParaRPr>
          </a:p>
        </p:txBody>
      </p:sp>
      <p:sp>
        <p:nvSpPr>
          <p:cNvPr id="4" name="Platshållare för sidfot 3"/>
          <p:cNvSpPr>
            <a:spLocks noGrp="1"/>
          </p:cNvSpPr>
          <p:nvPr>
            <p:ph type="ftr" sz="quarter" idx="12"/>
          </p:nvPr>
        </p:nvSpPr>
        <p:spPr/>
        <p:txBody>
          <a:bodyPr/>
          <a:lstStyle/>
          <a:p>
            <a:pPr algn="l"/>
            <a:r>
              <a:rPr lang="sv-SE" smtClean="0">
                <a:solidFill>
                  <a:prstClr val="black"/>
                </a:solidFill>
              </a:rPr>
              <a:t>Naturvårdsverket | Swedish Environmental Protection Agency</a:t>
            </a:r>
            <a:endParaRPr lang="sv-SE" dirty="0">
              <a:solidFill>
                <a:prstClr val="black"/>
              </a:solidFill>
            </a:endParaRPr>
          </a:p>
        </p:txBody>
      </p:sp>
      <p:sp>
        <p:nvSpPr>
          <p:cNvPr id="5" name="Platshållare för bildnummer 4"/>
          <p:cNvSpPr>
            <a:spLocks noGrp="1"/>
          </p:cNvSpPr>
          <p:nvPr>
            <p:ph type="sldNum" sz="quarter" idx="13"/>
          </p:nvPr>
        </p:nvSpPr>
        <p:spPr/>
        <p:txBody>
          <a:bodyPr/>
          <a:lstStyle/>
          <a:p>
            <a:fld id="{1844E2AD-2CA4-4022-8F3B-D585D66E2E30}" type="slidenum">
              <a:rPr lang="sv-SE" smtClean="0">
                <a:solidFill>
                  <a:prstClr val="black"/>
                </a:solidFill>
              </a:rPr>
              <a:pPr/>
              <a:t>53</a:t>
            </a:fld>
            <a:endParaRPr lang="sv-SE" dirty="0">
              <a:solidFill>
                <a:prstClr val="black"/>
              </a:solidFill>
            </a:endParaRPr>
          </a:p>
        </p:txBody>
      </p:sp>
      <p:sp>
        <p:nvSpPr>
          <p:cNvPr id="6" name="Rubrik 1"/>
          <p:cNvSpPr txBox="1">
            <a:spLocks/>
          </p:cNvSpPr>
          <p:nvPr/>
        </p:nvSpPr>
        <p:spPr>
          <a:xfrm>
            <a:off x="300625" y="619200"/>
            <a:ext cx="4271375" cy="5618112"/>
          </a:xfrm>
          <a:prstGeom prst="rect">
            <a:avLst/>
          </a:prstGeom>
        </p:spPr>
        <p:txBody>
          <a:bodyPr/>
          <a:lstStyle>
            <a:lvl1pPr algn="l" defTabSz="914400" rtl="0" eaLnBrk="1" latinLnBrk="0" hangingPunct="1">
              <a:spcBef>
                <a:spcPct val="0"/>
              </a:spcBef>
              <a:buNone/>
              <a:defRPr sz="3000" b="1" kern="1200">
                <a:solidFill>
                  <a:srgbClr val="5F5F5F"/>
                </a:solidFill>
                <a:latin typeface="Arial" pitchFamily="34" charset="0"/>
                <a:ea typeface="+mj-ea"/>
                <a:cs typeface="Arial" pitchFamily="34" charset="0"/>
              </a:defRPr>
            </a:lvl1pPr>
          </a:lstStyle>
          <a:p>
            <a:pPr algn="ctr"/>
            <a:r>
              <a:rPr lang="sv-SE" dirty="0"/>
              <a:t>Tillämpning av </a:t>
            </a:r>
            <a:endParaRPr lang="sv-SE" dirty="0" smtClean="0"/>
          </a:p>
          <a:p>
            <a:pPr algn="ctr"/>
            <a:r>
              <a:rPr lang="sv-SE" dirty="0" smtClean="0"/>
              <a:t>7 kap </a:t>
            </a:r>
            <a:r>
              <a:rPr lang="sv-SE" dirty="0"/>
              <a:t>11 b § </a:t>
            </a:r>
            <a:endParaRPr lang="sv-SE" dirty="0" smtClean="0"/>
          </a:p>
          <a:p>
            <a:pPr algn="ctr"/>
            <a:r>
              <a:rPr lang="sv-SE" dirty="0" smtClean="0"/>
              <a:t>miljöbalken</a:t>
            </a:r>
            <a:br>
              <a:rPr lang="sv-SE" dirty="0" smtClean="0"/>
            </a:br>
            <a:r>
              <a:rPr lang="sv-SE" dirty="0" smtClean="0"/>
              <a:t/>
            </a:r>
            <a:br>
              <a:rPr lang="sv-SE" dirty="0" smtClean="0"/>
            </a:br>
            <a:r>
              <a:rPr lang="sv-SE" dirty="0" smtClean="0"/>
              <a:t>Vägledning </a:t>
            </a:r>
            <a:r>
              <a:rPr lang="sv-SE" dirty="0"/>
              <a:t>för prövning av en ansökan om dispens för en åtgärd som underlättar för jordbruket</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625512"/>
            <a:ext cx="3761277" cy="56786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70389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311" y="1700808"/>
            <a:ext cx="42672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7799"/>
            <a:ext cx="3947946" cy="23012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Platshållare för datum 2"/>
          <p:cNvSpPr>
            <a:spLocks noGrp="1"/>
          </p:cNvSpPr>
          <p:nvPr>
            <p:ph type="dt" sz="half" idx="11"/>
          </p:nvPr>
        </p:nvSpPr>
        <p:spPr/>
        <p:txBody>
          <a:bodyPr/>
          <a:lstStyle/>
          <a:p>
            <a:fld id="{5B8BE423-1780-43BB-A8FE-3025F34AD1F8}" type="datetime1">
              <a:rPr lang="sv-SE" smtClean="0">
                <a:solidFill>
                  <a:prstClr val="black"/>
                </a:solidFill>
              </a:rPr>
              <a:pPr/>
              <a:t>2015-10-30</a:t>
            </a:fld>
            <a:endParaRPr lang="sv-SE" dirty="0">
              <a:solidFill>
                <a:prstClr val="black"/>
              </a:solidFill>
            </a:endParaRPr>
          </a:p>
        </p:txBody>
      </p:sp>
      <p:sp>
        <p:nvSpPr>
          <p:cNvPr id="4" name="Platshållare för sidfot 3"/>
          <p:cNvSpPr>
            <a:spLocks noGrp="1"/>
          </p:cNvSpPr>
          <p:nvPr>
            <p:ph type="ftr" sz="quarter" idx="12"/>
          </p:nvPr>
        </p:nvSpPr>
        <p:spPr/>
        <p:txBody>
          <a:bodyPr/>
          <a:lstStyle/>
          <a:p>
            <a:pPr algn="l"/>
            <a:r>
              <a:rPr lang="sv-SE" smtClean="0">
                <a:solidFill>
                  <a:prstClr val="black"/>
                </a:solidFill>
              </a:rPr>
              <a:t>Naturvårdsverket | Swedish Environmental Protection Agency</a:t>
            </a:r>
            <a:endParaRPr lang="sv-SE" dirty="0">
              <a:solidFill>
                <a:prstClr val="black"/>
              </a:solidFill>
            </a:endParaRPr>
          </a:p>
        </p:txBody>
      </p:sp>
      <p:sp>
        <p:nvSpPr>
          <p:cNvPr id="5" name="Platshållare för bildnummer 4"/>
          <p:cNvSpPr>
            <a:spLocks noGrp="1"/>
          </p:cNvSpPr>
          <p:nvPr>
            <p:ph type="sldNum" sz="quarter" idx="13"/>
          </p:nvPr>
        </p:nvSpPr>
        <p:spPr/>
        <p:txBody>
          <a:bodyPr/>
          <a:lstStyle/>
          <a:p>
            <a:fld id="{1844E2AD-2CA4-4022-8F3B-D585D66E2E30}" type="slidenum">
              <a:rPr lang="sv-SE" smtClean="0">
                <a:solidFill>
                  <a:prstClr val="black"/>
                </a:solidFill>
              </a:rPr>
              <a:pPr/>
              <a:t>54</a:t>
            </a:fld>
            <a:endParaRPr lang="sv-SE" dirty="0">
              <a:solidFill>
                <a:prstClr val="black"/>
              </a:solidFill>
            </a:endParaRPr>
          </a:p>
        </p:txBody>
      </p:sp>
      <p:sp>
        <p:nvSpPr>
          <p:cNvPr id="6" name="Rubrik 1"/>
          <p:cNvSpPr txBox="1">
            <a:spLocks/>
          </p:cNvSpPr>
          <p:nvPr/>
        </p:nvSpPr>
        <p:spPr>
          <a:xfrm>
            <a:off x="824400" y="619200"/>
            <a:ext cx="7344000" cy="1081608"/>
          </a:xfrm>
          <a:prstGeom prst="rect">
            <a:avLst/>
          </a:prstGeom>
        </p:spPr>
        <p:txBody>
          <a:bodyPr/>
          <a:lstStyle>
            <a:lvl1pPr algn="l" defTabSz="914400" rtl="0" eaLnBrk="1" latinLnBrk="0" hangingPunct="1">
              <a:spcBef>
                <a:spcPct val="0"/>
              </a:spcBef>
              <a:buNone/>
              <a:defRPr sz="3000" b="1" kern="1200">
                <a:solidFill>
                  <a:srgbClr val="5F5F5F"/>
                </a:solidFill>
                <a:latin typeface="Arial" pitchFamily="34" charset="0"/>
                <a:ea typeface="+mj-ea"/>
                <a:cs typeface="Arial" pitchFamily="34" charset="0"/>
              </a:defRPr>
            </a:lvl1pPr>
          </a:lstStyle>
          <a:p>
            <a:pPr algn="ctr"/>
            <a:r>
              <a:rPr lang="sv-SE" dirty="0" smtClean="0"/>
              <a:t>Sju vägledningar om</a:t>
            </a:r>
          </a:p>
          <a:p>
            <a:pPr algn="ctr"/>
            <a:r>
              <a:rPr lang="sv-SE" dirty="0" smtClean="0"/>
              <a:t>generellt </a:t>
            </a:r>
            <a:r>
              <a:rPr lang="sv-SE" dirty="0"/>
              <a:t>skyddade biotoper</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90150"/>
            <a:ext cx="5499822" cy="2555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6400" y="1988840"/>
            <a:ext cx="4367048" cy="27866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23282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1"/>
          </p:nvPr>
        </p:nvSpPr>
        <p:spPr/>
        <p:txBody>
          <a:bodyPr/>
          <a:lstStyle/>
          <a:p>
            <a:fld id="{5B8BE423-1780-43BB-A8FE-3025F34AD1F8}" type="datetime1">
              <a:rPr lang="sv-SE" smtClean="0">
                <a:solidFill>
                  <a:prstClr val="black"/>
                </a:solidFill>
              </a:rPr>
              <a:pPr/>
              <a:t>2015-10-30</a:t>
            </a:fld>
            <a:endParaRPr lang="sv-SE" dirty="0">
              <a:solidFill>
                <a:prstClr val="black"/>
              </a:solidFill>
            </a:endParaRPr>
          </a:p>
        </p:txBody>
      </p:sp>
      <p:sp>
        <p:nvSpPr>
          <p:cNvPr id="4" name="Platshållare för sidfot 3"/>
          <p:cNvSpPr>
            <a:spLocks noGrp="1"/>
          </p:cNvSpPr>
          <p:nvPr>
            <p:ph type="ftr" sz="quarter" idx="12"/>
          </p:nvPr>
        </p:nvSpPr>
        <p:spPr/>
        <p:txBody>
          <a:bodyPr/>
          <a:lstStyle/>
          <a:p>
            <a:pPr algn="l"/>
            <a:r>
              <a:rPr lang="sv-SE" smtClean="0">
                <a:solidFill>
                  <a:prstClr val="black"/>
                </a:solidFill>
              </a:rPr>
              <a:t>Naturvårdsverket | Swedish Environmental Protection Agency</a:t>
            </a:r>
            <a:endParaRPr lang="sv-SE" dirty="0">
              <a:solidFill>
                <a:prstClr val="black"/>
              </a:solidFill>
            </a:endParaRPr>
          </a:p>
        </p:txBody>
      </p:sp>
      <p:sp>
        <p:nvSpPr>
          <p:cNvPr id="5" name="Platshållare för bildnummer 4"/>
          <p:cNvSpPr>
            <a:spLocks noGrp="1"/>
          </p:cNvSpPr>
          <p:nvPr>
            <p:ph type="sldNum" sz="quarter" idx="13"/>
          </p:nvPr>
        </p:nvSpPr>
        <p:spPr/>
        <p:txBody>
          <a:bodyPr/>
          <a:lstStyle/>
          <a:p>
            <a:fld id="{1844E2AD-2CA4-4022-8F3B-D585D66E2E30}" type="slidenum">
              <a:rPr lang="sv-SE" smtClean="0">
                <a:solidFill>
                  <a:prstClr val="black"/>
                </a:solidFill>
              </a:rPr>
              <a:pPr/>
              <a:t>55</a:t>
            </a:fld>
            <a:endParaRPr lang="sv-SE" dirty="0">
              <a:solidFill>
                <a:prstClr val="black"/>
              </a:solidFill>
            </a:endParaRPr>
          </a:p>
        </p:txBody>
      </p:sp>
      <p:sp>
        <p:nvSpPr>
          <p:cNvPr id="6" name="Rubrik 1"/>
          <p:cNvSpPr txBox="1">
            <a:spLocks/>
          </p:cNvSpPr>
          <p:nvPr/>
        </p:nvSpPr>
        <p:spPr>
          <a:xfrm>
            <a:off x="824400" y="619200"/>
            <a:ext cx="7344000" cy="1657672"/>
          </a:xfrm>
          <a:prstGeom prst="rect">
            <a:avLst/>
          </a:prstGeom>
        </p:spPr>
        <p:txBody>
          <a:bodyPr/>
          <a:lstStyle>
            <a:lvl1pPr algn="l" defTabSz="914400" rtl="0" eaLnBrk="1" latinLnBrk="0" hangingPunct="1">
              <a:spcBef>
                <a:spcPct val="0"/>
              </a:spcBef>
              <a:buNone/>
              <a:defRPr sz="3000" b="1" kern="1200">
                <a:solidFill>
                  <a:srgbClr val="5F5F5F"/>
                </a:solidFill>
                <a:latin typeface="Arial" pitchFamily="34" charset="0"/>
                <a:ea typeface="+mj-ea"/>
                <a:cs typeface="Arial" pitchFamily="34" charset="0"/>
              </a:defRPr>
            </a:lvl1pPr>
          </a:lstStyle>
          <a:p>
            <a:pPr algn="ctr"/>
            <a:r>
              <a:rPr lang="sv-SE" dirty="0"/>
              <a:t>16 vägledningar om </a:t>
            </a:r>
            <a:r>
              <a:rPr lang="sv-SE" dirty="0" smtClean="0"/>
              <a:t>biotoper</a:t>
            </a:r>
          </a:p>
          <a:p>
            <a:pPr algn="ctr"/>
            <a:r>
              <a:rPr lang="sv-SE" dirty="0" smtClean="0"/>
              <a:t>som </a:t>
            </a:r>
            <a:r>
              <a:rPr lang="sv-SE" dirty="0"/>
              <a:t>får skyddas i det enskilda </a:t>
            </a:r>
            <a:r>
              <a:rPr lang="sv-SE" dirty="0" smtClean="0"/>
              <a:t>fallet</a:t>
            </a:r>
          </a:p>
          <a:p>
            <a:pPr algn="ctr"/>
            <a:r>
              <a:rPr lang="sv-SE" dirty="0" smtClean="0"/>
              <a:t>av </a:t>
            </a:r>
            <a:r>
              <a:rPr lang="sv-SE" dirty="0"/>
              <a:t>länsstyrelser och kommuner</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276872"/>
            <a:ext cx="4638675"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122839"/>
            <a:ext cx="3582000" cy="20687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452099"/>
            <a:ext cx="3582862" cy="23115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4941168"/>
            <a:ext cx="3582000" cy="21459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399381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04664"/>
            <a:ext cx="7344000" cy="1008112"/>
          </a:xfrm>
        </p:spPr>
        <p:txBody>
          <a:bodyPr/>
          <a:lstStyle/>
          <a:p>
            <a:r>
              <a:rPr lang="sv-SE" dirty="0" smtClean="0"/>
              <a:t>Innehåll i vägledningar om biotoper i bilaga 1 och 3</a:t>
            </a:r>
            <a:endParaRPr lang="sv-SE" dirty="0"/>
          </a:p>
        </p:txBody>
      </p:sp>
      <p:sp>
        <p:nvSpPr>
          <p:cNvPr id="3" name="Platshållare för innehåll 2"/>
          <p:cNvSpPr>
            <a:spLocks noGrp="1"/>
          </p:cNvSpPr>
          <p:nvPr>
            <p:ph idx="1"/>
          </p:nvPr>
        </p:nvSpPr>
        <p:spPr>
          <a:xfrm>
            <a:off x="824400" y="1484784"/>
            <a:ext cx="7344000" cy="4752528"/>
          </a:xfrm>
        </p:spPr>
        <p:txBody>
          <a:bodyPr/>
          <a:lstStyle/>
          <a:p>
            <a:pPr>
              <a:buNone/>
            </a:pPr>
            <a:r>
              <a:rPr lang="sv-SE" sz="2000" dirty="0" smtClean="0"/>
              <a:t>Vägledning om biotoper i bilaga 2 finns hos </a:t>
            </a:r>
            <a:r>
              <a:rPr lang="sv-SE" sz="2000" dirty="0" err="1" smtClean="0"/>
              <a:t>Skogsstyrelsen.se</a:t>
            </a:r>
            <a:r>
              <a:rPr lang="sv-SE" sz="2000" dirty="0" smtClean="0"/>
              <a:t>.</a:t>
            </a:r>
          </a:p>
          <a:p>
            <a:pPr>
              <a:buNone/>
            </a:pPr>
            <a:endParaRPr lang="sv-SE" sz="1000" dirty="0" smtClean="0"/>
          </a:p>
          <a:p>
            <a:r>
              <a:rPr lang="sv-SE" dirty="0" smtClean="0"/>
              <a:t>Definition i förordningen om områdesskydd i förekommande fall</a:t>
            </a:r>
          </a:p>
          <a:p>
            <a:r>
              <a:rPr lang="sv-SE" dirty="0" smtClean="0"/>
              <a:t>Kännetecken och avgränsning</a:t>
            </a:r>
          </a:p>
          <a:p>
            <a:r>
              <a:rPr lang="sv-SE" dirty="0" smtClean="0"/>
              <a:t>Bevarandevärden och motiv för skydd</a:t>
            </a:r>
          </a:p>
          <a:p>
            <a:r>
              <a:rPr lang="sv-SE" dirty="0" smtClean="0"/>
              <a:t>Viktiga strukturer och ekologiska funktioner</a:t>
            </a:r>
          </a:p>
          <a:p>
            <a:r>
              <a:rPr lang="sv-SE" dirty="0" smtClean="0"/>
              <a:t>Arter knutna till biotopen</a:t>
            </a:r>
          </a:p>
          <a:p>
            <a:r>
              <a:rPr lang="sv-SE" dirty="0" smtClean="0"/>
              <a:t>Gränsdragning mot andra biotoper</a:t>
            </a:r>
          </a:p>
          <a:p>
            <a:r>
              <a:rPr lang="sv-SE" dirty="0" smtClean="0"/>
              <a:t>Verksamheter och åtgärder som kan skada naturmiljön i biotopen</a:t>
            </a:r>
          </a:p>
          <a:p>
            <a:r>
              <a:rPr lang="sv-SE" dirty="0" smtClean="0"/>
              <a:t>Skötsel och andra bevarandeåtgärder</a:t>
            </a:r>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56</a:t>
            </a:fld>
            <a:endParaRPr lang="sv-SE"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5229200"/>
            <a:ext cx="6552000" cy="721600"/>
          </a:xfrm>
        </p:spPr>
        <p:txBody>
          <a:bodyPr/>
          <a:lstStyle/>
          <a:p>
            <a:pPr algn="ctr"/>
            <a:r>
              <a:rPr lang="sv-SE" dirty="0" smtClean="0"/>
              <a:t>Tack för visat intresse!</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2015-10-30</a:t>
            </a:fld>
            <a:endParaRPr lang="sv-SE" dirty="0"/>
          </a:p>
        </p:txBody>
      </p:sp>
      <p:sp>
        <p:nvSpPr>
          <p:cNvPr id="4" name="Platshållare för sidfot 3"/>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57</a:t>
            </a:fld>
            <a:endParaRPr lang="sv-SE" dirty="0"/>
          </a:p>
        </p:txBody>
      </p:sp>
      <p:pic>
        <p:nvPicPr>
          <p:cNvPr id="7" name="Platshållare för bild 6" descr="Stenmur Småbrutet jordbruk 001nf081.jpg"/>
          <p:cNvPicPr>
            <a:picLocks noGrp="1" noChangeAspect="1"/>
          </p:cNvPicPr>
          <p:nvPr>
            <p:ph type="pic" sz="quarter" idx="13"/>
          </p:nvPr>
        </p:nvPicPr>
        <p:blipFill>
          <a:blip r:embed="rId2" cstate="print"/>
          <a:srcRect t="16667" b="16667"/>
          <a:stretch>
            <a:fillRect/>
          </a:stretch>
        </p:blipFill>
        <p:spPr>
          <a:xfrm>
            <a:off x="900000" y="260648"/>
            <a:ext cx="7020000" cy="460851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Förbud och dispensmöjlighet</a:t>
            </a:r>
            <a:br>
              <a:rPr lang="sv-SE" dirty="0" smtClean="0"/>
            </a:br>
            <a:r>
              <a:rPr lang="sv-SE" dirty="0" smtClean="0"/>
              <a:t>7 kapitlet 11 § 2:a stycket miljöbalken</a:t>
            </a:r>
            <a:endParaRPr lang="sv-SE" dirty="0"/>
          </a:p>
        </p:txBody>
      </p:sp>
      <p:sp>
        <p:nvSpPr>
          <p:cNvPr id="3" name="Platshållare för innehåll 2"/>
          <p:cNvSpPr>
            <a:spLocks noGrp="1"/>
          </p:cNvSpPr>
          <p:nvPr>
            <p:ph idx="1"/>
          </p:nvPr>
        </p:nvSpPr>
        <p:spPr>
          <a:xfrm>
            <a:off x="683568" y="1926000"/>
            <a:ext cx="7484832" cy="3888000"/>
          </a:xfrm>
        </p:spPr>
        <p:txBody>
          <a:bodyPr/>
          <a:lstStyle/>
          <a:p>
            <a:pPr>
              <a:buNone/>
            </a:pPr>
            <a:r>
              <a:rPr lang="sv-SE" i="1" dirty="0" smtClean="0"/>
              <a:t>	Inom ett biotopskyddsområde får man inte bedriva en verksamhet eller vidta en åtgärd som kan skada naturmiljön</a:t>
            </a:r>
            <a:r>
              <a:rPr lang="sv-SE" dirty="0" smtClean="0"/>
              <a:t>. Om det finns </a:t>
            </a:r>
            <a:r>
              <a:rPr lang="sv-SE" i="1" dirty="0" smtClean="0"/>
              <a:t>särskilda skäl, får dispens från förbudet ges i det enskilda fallet</a:t>
            </a:r>
            <a:r>
              <a:rPr lang="sv-SE" dirty="0" smtClean="0"/>
              <a:t>. </a:t>
            </a:r>
            <a:br>
              <a:rPr lang="sv-SE" dirty="0" smtClean="0"/>
            </a:br>
            <a:r>
              <a:rPr lang="sv-SE" sz="800" dirty="0" smtClean="0"/>
              <a:t/>
            </a:r>
            <a:br>
              <a:rPr lang="sv-SE" sz="800" dirty="0" smtClean="0"/>
            </a:br>
            <a:r>
              <a:rPr lang="sv-SE" dirty="0" smtClean="0"/>
              <a:t>En fråga om dispens ska prövas av den myndighet som regeringen bestämmer, om dispensen avser ett område enligt första stycket 1, och i andra fall av den myndighet eller kommun som har bildat biotopskyddsområdet.</a:t>
            </a:r>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6</a:t>
            </a:fld>
            <a:endParaRPr lang="sv-S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332656"/>
            <a:ext cx="7344000" cy="1008112"/>
          </a:xfrm>
        </p:spPr>
        <p:txBody>
          <a:bodyPr/>
          <a:lstStyle/>
          <a:p>
            <a:pPr algn="ctr"/>
            <a:r>
              <a:rPr lang="sv-SE" dirty="0" smtClean="0"/>
              <a:t>Skötselmöjligheter</a:t>
            </a:r>
            <a:br>
              <a:rPr lang="sv-SE" dirty="0" smtClean="0"/>
            </a:br>
            <a:r>
              <a:rPr lang="sv-SE" dirty="0" smtClean="0"/>
              <a:t>7 kapitlet 11 § 3:e stycket miljöbalken</a:t>
            </a:r>
            <a:endParaRPr lang="sv-SE" dirty="0"/>
          </a:p>
        </p:txBody>
      </p:sp>
      <p:sp>
        <p:nvSpPr>
          <p:cNvPr id="3" name="Platshållare för innehåll 2"/>
          <p:cNvSpPr>
            <a:spLocks noGrp="1"/>
          </p:cNvSpPr>
          <p:nvPr>
            <p:ph idx="1"/>
          </p:nvPr>
        </p:nvSpPr>
        <p:spPr>
          <a:xfrm>
            <a:off x="824400" y="1556792"/>
            <a:ext cx="7344000" cy="4608512"/>
          </a:xfrm>
        </p:spPr>
        <p:txBody>
          <a:bodyPr/>
          <a:lstStyle/>
          <a:p>
            <a:pPr>
              <a:buNone/>
            </a:pPr>
            <a:r>
              <a:rPr lang="sv-SE" dirty="0" smtClean="0"/>
              <a:t>	De åtgärder som behövs för att vårda ett biotopskyddsområde får vidtas av kommunen, om den har bildat området, och i fråga om andra områden av den myndighet som regeringen</a:t>
            </a:r>
            <a:br>
              <a:rPr lang="sv-SE" dirty="0" smtClean="0"/>
            </a:br>
            <a:r>
              <a:rPr lang="sv-SE" dirty="0" smtClean="0"/>
              <a:t>bestämmer. Innan en åtgärd vidtas ska den som äger eller har särskild rätt till området underrättas.</a:t>
            </a:r>
          </a:p>
          <a:p>
            <a:r>
              <a:rPr lang="sv-SE" dirty="0" smtClean="0"/>
              <a:t>Länsstyrelsen får enligt 5 § förordningen om områdesskydd (FOM) vårda generellt skyddade biotopskyddsområden.</a:t>
            </a:r>
          </a:p>
          <a:p>
            <a:r>
              <a:rPr lang="sv-SE" dirty="0" smtClean="0"/>
              <a:t>Länsstyrelsen, Skogsstyrelsen och kommunen får enligt 6–7 a §§ FOM vårda de </a:t>
            </a:r>
            <a:r>
              <a:rPr lang="sv-SE" dirty="0" err="1" smtClean="0"/>
              <a:t>biotopskydds-områden</a:t>
            </a:r>
            <a:r>
              <a:rPr lang="sv-SE" dirty="0" smtClean="0"/>
              <a:t> de har bildat.</a:t>
            </a:r>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7</a:t>
            </a:fld>
            <a:endParaRPr lang="sv-S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7344000" cy="721568"/>
          </a:xfrm>
        </p:spPr>
        <p:txBody>
          <a:bodyPr/>
          <a:lstStyle/>
          <a:p>
            <a:r>
              <a:rPr lang="sv-SE" dirty="0" smtClean="0"/>
              <a:t>Möjlighet till dispens och ersättning</a:t>
            </a:r>
            <a:endParaRPr lang="sv-SE" dirty="0"/>
          </a:p>
        </p:txBody>
      </p:sp>
      <p:sp>
        <p:nvSpPr>
          <p:cNvPr id="3" name="Platshållare för innehåll 2"/>
          <p:cNvSpPr>
            <a:spLocks noGrp="1"/>
          </p:cNvSpPr>
          <p:nvPr>
            <p:ph idx="1"/>
          </p:nvPr>
        </p:nvSpPr>
        <p:spPr>
          <a:xfrm>
            <a:off x="824400" y="1700808"/>
            <a:ext cx="7344000" cy="4113192"/>
          </a:xfrm>
        </p:spPr>
        <p:txBody>
          <a:bodyPr/>
          <a:lstStyle/>
          <a:p>
            <a:r>
              <a:rPr lang="sv-SE" dirty="0" smtClean="0"/>
              <a:t>Dispensmöjligheten ska tillämpas restriktivt.</a:t>
            </a:r>
          </a:p>
          <a:p>
            <a:r>
              <a:rPr lang="sv-SE" dirty="0" smtClean="0"/>
              <a:t>Särskilda skäl krävs.</a:t>
            </a:r>
          </a:p>
          <a:p>
            <a:r>
              <a:rPr lang="sv-SE" dirty="0" smtClean="0"/>
              <a:t>Vid dispensprövningen sker en avvägning mellan sökandens motiv för att genomföra en åtgärd och den skada på naturmiljön som uppkommer.</a:t>
            </a:r>
          </a:p>
          <a:p>
            <a:r>
              <a:rPr lang="sv-SE" dirty="0" smtClean="0"/>
              <a:t>Möjlighet till ersättning vid utebliven dispens i generellt skyddade områden.</a:t>
            </a:r>
          </a:p>
          <a:p>
            <a:r>
              <a:rPr lang="sv-SE" dirty="0" smtClean="0"/>
              <a:t>Ingen ersättning vid utebliven dispens i områden beslutade i det enskilda fallet eftersom ersättningsfrågan prövas vid bildandet.</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8</a:t>
            </a:fld>
            <a:endParaRPr lang="sv-S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400" y="404664"/>
            <a:ext cx="7344000" cy="1438536"/>
          </a:xfrm>
        </p:spPr>
        <p:txBody>
          <a:bodyPr/>
          <a:lstStyle/>
          <a:p>
            <a:pPr algn="ctr"/>
            <a:r>
              <a:rPr lang="sv-SE" dirty="0" smtClean="0"/>
              <a:t>Dispensmöjlighet för en åtgärd som underlättar för jordbruket</a:t>
            </a:r>
            <a:br>
              <a:rPr lang="sv-SE" dirty="0" smtClean="0"/>
            </a:br>
            <a:r>
              <a:rPr lang="sv-SE" dirty="0" smtClean="0"/>
              <a:t>7 kapitlet 11 b § miljöbalken</a:t>
            </a:r>
            <a:endParaRPr lang="sv-SE" dirty="0"/>
          </a:p>
        </p:txBody>
      </p:sp>
      <p:sp>
        <p:nvSpPr>
          <p:cNvPr id="3" name="Platshållare för innehåll 2"/>
          <p:cNvSpPr>
            <a:spLocks noGrp="1"/>
          </p:cNvSpPr>
          <p:nvPr>
            <p:ph idx="1"/>
          </p:nvPr>
        </p:nvSpPr>
        <p:spPr>
          <a:xfrm>
            <a:off x="824400" y="2060848"/>
            <a:ext cx="7344000" cy="3888432"/>
          </a:xfrm>
        </p:spPr>
        <p:txBody>
          <a:bodyPr/>
          <a:lstStyle/>
          <a:p>
            <a:r>
              <a:rPr lang="sv-SE" dirty="0" smtClean="0"/>
              <a:t>Gäller generellt skyddade biotoper.</a:t>
            </a:r>
          </a:p>
          <a:p>
            <a:r>
              <a:rPr lang="sv-SE" dirty="0" smtClean="0"/>
              <a:t>Två förutsättningar ska vara uppfyllda för dispens:</a:t>
            </a:r>
          </a:p>
          <a:p>
            <a:pPr>
              <a:buNone/>
            </a:pPr>
            <a:r>
              <a:rPr lang="sv-SE" dirty="0" smtClean="0"/>
              <a:t>	1. Åtgärden behövs för att </a:t>
            </a:r>
            <a:r>
              <a:rPr lang="sv-SE" i="1" dirty="0" smtClean="0"/>
              <a:t>utveckla eller bibehålla ett aktivt brukande av jordbruksmark</a:t>
            </a:r>
            <a:r>
              <a:rPr lang="sv-SE" dirty="0" smtClean="0"/>
              <a:t>, och</a:t>
            </a:r>
          </a:p>
          <a:p>
            <a:pPr>
              <a:buNone/>
            </a:pPr>
            <a:r>
              <a:rPr lang="sv-SE" dirty="0" smtClean="0"/>
              <a:t>	2. </a:t>
            </a:r>
            <a:r>
              <a:rPr lang="sv-SE" i="1" dirty="0" smtClean="0"/>
              <a:t>Biotopskyddets syften kan fortfarande tillgodoses</a:t>
            </a:r>
            <a:r>
              <a:rPr lang="sv-SE" dirty="0" smtClean="0"/>
              <a:t> med hänsyn till förekomsten av samma typ av biotopskyddsområde eller med hänsyn till naturvärdena hos det biotopskyddsområde som dispensen avser och de naturvärden som biotopskyddsområdet bidrar till i landskapet.</a:t>
            </a:r>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pPr/>
              <a:t>2015-10-30</a:t>
            </a:fld>
            <a:endParaRPr lang="sv-SE" dirty="0"/>
          </a:p>
        </p:txBody>
      </p:sp>
      <p:sp>
        <p:nvSpPr>
          <p:cNvPr id="5" name="Platshållare för sidfot 4"/>
          <p:cNvSpPr>
            <a:spLocks noGrp="1"/>
          </p:cNvSpPr>
          <p:nvPr>
            <p:ph type="ftr" sz="quarter" idx="11"/>
          </p:nvPr>
        </p:nvSpPr>
        <p:spPr/>
        <p:txBody>
          <a:bodyPr/>
          <a:lstStyle/>
          <a:p>
            <a:pPr algn="l"/>
            <a:r>
              <a:rPr lang="sv-SE" smtClean="0"/>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9</a:t>
            </a:fld>
            <a:endParaRPr lang="sv-SE" dirty="0"/>
          </a:p>
        </p:txBody>
      </p:sp>
    </p:spTree>
  </p:cSld>
  <p:clrMapOvr>
    <a:masterClrMapping/>
  </p:clrMapOvr>
</p:sld>
</file>

<file path=ppt/theme/theme1.xml><?xml version="1.0" encoding="utf-8"?>
<a:theme xmlns:a="http://schemas.openxmlformats.org/drawingml/2006/main" name="NV-presentation">
  <a:themeElements>
    <a:clrScheme name="NV 1 BLUE">
      <a:dk1>
        <a:sysClr val="windowText" lastClr="000000"/>
      </a:dk1>
      <a:lt1>
        <a:sysClr val="window" lastClr="FFFFFF"/>
      </a:lt1>
      <a:dk2>
        <a:srgbClr val="1F497D"/>
      </a:dk2>
      <a:lt2>
        <a:srgbClr val="EEECE1"/>
      </a:lt2>
      <a:accent1>
        <a:srgbClr val="5A7E92"/>
      </a:accent1>
      <a:accent2>
        <a:srgbClr val="8DB9E5"/>
      </a:accent2>
      <a:accent3>
        <a:srgbClr val="7E99AA"/>
      </a:accent3>
      <a:accent4>
        <a:srgbClr val="FFD451"/>
      </a:accent4>
      <a:accent5>
        <a:srgbClr val="ECAC00"/>
      </a:accent5>
      <a:accent6>
        <a:srgbClr val="C79316"/>
      </a:accent6>
      <a:hlink>
        <a:srgbClr val="0000FF"/>
      </a:hlink>
      <a:folHlink>
        <a:srgbClr val="800080"/>
      </a:folHlink>
    </a:clrScheme>
    <a:fontScheme name="Naturvårds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NV-presentation</Template>
  <TotalTime>4919</TotalTime>
  <Words>2447</Words>
  <Application>Microsoft Office PowerPoint</Application>
  <PresentationFormat>Bildspel på skärmen (4:3)</PresentationFormat>
  <Paragraphs>416</Paragraphs>
  <Slides>57</Slides>
  <Notes>0</Notes>
  <HiddenSlides>0</HiddenSlides>
  <MMClips>0</MMClips>
  <ScaleCrop>false</ScaleCrop>
  <HeadingPairs>
    <vt:vector size="4" baseType="variant">
      <vt:variant>
        <vt:lpstr>Tema</vt:lpstr>
      </vt:variant>
      <vt:variant>
        <vt:i4>1</vt:i4>
      </vt:variant>
      <vt:variant>
        <vt:lpstr>Bildrubriker</vt:lpstr>
      </vt:variant>
      <vt:variant>
        <vt:i4>57</vt:i4>
      </vt:variant>
    </vt:vector>
  </HeadingPairs>
  <TitlesOfParts>
    <vt:vector size="58" baseType="lpstr">
      <vt:lpstr>NV-presentation</vt:lpstr>
      <vt:lpstr> BIOTOPSKYDDS-OMRÅDEN</vt:lpstr>
      <vt:lpstr>Vad är biotopskyddsområden?</vt:lpstr>
      <vt:lpstr>Syftet med skyddet</vt:lpstr>
      <vt:lpstr>Vad som får skyddas 7 kapitlet 11 § 1:a stycket miljöbalken</vt:lpstr>
      <vt:lpstr>Två former av biotopskyddsområden</vt:lpstr>
      <vt:lpstr>Förbud och dispensmöjlighet 7 kapitlet 11 § 2:a stycket miljöbalken</vt:lpstr>
      <vt:lpstr>Skötselmöjligheter 7 kapitlet 11 § 3:e stycket miljöbalken</vt:lpstr>
      <vt:lpstr>Möjlighet till dispens och ersättning</vt:lpstr>
      <vt:lpstr>Dispensmöjlighet för en åtgärd som underlättar för jordbruket 7 kapitlet 11 b § miljöbalken</vt:lpstr>
      <vt:lpstr>Generellt undantag från biotopskyddet 7 kapitlet 11 a § miljöbalken</vt:lpstr>
      <vt:lpstr>Generella undantag från biotopskyddet 8, 8 a och 8 b §§ FOM</vt:lpstr>
      <vt:lpstr>PowerPoint-presentation</vt:lpstr>
      <vt:lpstr>PowerPoint-presentation</vt:lpstr>
      <vt:lpstr> Biotopskyddsområden som är generellt skyddade i hela landet</vt:lpstr>
      <vt:lpstr>Förutsättningar för ett generellt  skyddat biotopskyddsområde</vt:lpstr>
      <vt:lpstr>Biotopskyddsområden som är generellt skyddade i hela landet </vt:lpstr>
      <vt:lpstr>Allé</vt:lpstr>
      <vt:lpstr>Källa med omgivande våtmark i jordbruksmark</vt:lpstr>
      <vt:lpstr>Odlingsröse i jordbruksmark</vt:lpstr>
      <vt:lpstr>Pilevall</vt:lpstr>
      <vt:lpstr>Småvatten och våtmark i jordbruksmark</vt:lpstr>
      <vt:lpstr>Stenmur i jordbruksmark</vt:lpstr>
      <vt:lpstr>Åkerholme</vt:lpstr>
      <vt:lpstr> Biotopskyddsområden som får beslutas i det enskilda fallet</vt:lpstr>
      <vt:lpstr>Förutsättningar för ett biotopskydds-område som beslutas i det enskilda fallet</vt:lpstr>
      <vt:lpstr>När biotopskyddsområde inte är en lämplig skyddsform</vt:lpstr>
      <vt:lpstr>Vem som får besluta om skydd i det enskilda fallet</vt:lpstr>
      <vt:lpstr>Bildande av biotopskyddsområden i olika markslag</vt:lpstr>
      <vt:lpstr>Intrångsersättning</vt:lpstr>
      <vt:lpstr>Bilaga 2: Särskilt skyddsvärda mark- och vattenområden (6 och 7 a §§ FOM)</vt:lpstr>
      <vt:lpstr>Bilaga 2: fortsättning</vt:lpstr>
      <vt:lpstr>Bilaga 3: Särskilt skyddsvärda mark- och vattenområden (7 och 7 a §§ FOM)</vt:lpstr>
      <vt:lpstr>Bilaga 3: fortsättning</vt:lpstr>
      <vt:lpstr>Rik- och kalkkärr i jordbruksmark </vt:lpstr>
      <vt:lpstr>Ängar </vt:lpstr>
      <vt:lpstr>Naturbetesmarker </vt:lpstr>
      <vt:lpstr>Naturliga vattendrag </vt:lpstr>
      <vt:lpstr>Ras- eller bergbranter </vt:lpstr>
      <vt:lpstr>Naturliga vattenfall med omgivande mark </vt:lpstr>
      <vt:lpstr>Naturliga forsar med omgivande mark </vt:lpstr>
      <vt:lpstr>Naturliga sjöutlopp med omgivande mark </vt:lpstr>
      <vt:lpstr>Mynningsområden vid havskust </vt:lpstr>
      <vt:lpstr>Rev av ögonkorall </vt:lpstr>
      <vt:lpstr>Naturliga sjöar och andra vatten som är naturligt fisktomma </vt:lpstr>
      <vt:lpstr>Helt eller delvis avsnörda havsvikar </vt:lpstr>
      <vt:lpstr>Grunda havsvikar </vt:lpstr>
      <vt:lpstr>Ålgräsängar </vt:lpstr>
      <vt:lpstr>Biogena rev </vt:lpstr>
      <vt:lpstr>Strand- eller vattenmiljöer som hyser bestånd av hotade eller missgynnade arter eller som har en väsentlig betydelse för hotade eller missgynnade arters fortlevnad</vt:lpstr>
      <vt:lpstr> Information och vägledning om biotopskyddsområden finns på Naturvardsverket.se </vt:lpstr>
      <vt:lpstr>PowerPoint-presentation</vt:lpstr>
      <vt:lpstr>Handbokens innehåll</vt:lpstr>
      <vt:lpstr>PowerPoint-presentation</vt:lpstr>
      <vt:lpstr>PowerPoint-presentation</vt:lpstr>
      <vt:lpstr>PowerPoint-presentation</vt:lpstr>
      <vt:lpstr>Innehåll i vägledningar om biotoper i bilaga 1 och 3</vt:lpstr>
      <vt:lpstr>Tack för visat intresse!</vt:lpstr>
    </vt:vector>
  </TitlesOfParts>
  <Company>Naturvårdsverket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Miljö- ekonomi- dagarna 2050</dc:title>
  <dc:subject>Naturvårdsverket PowerPointmall</dc:subject>
  <dc:creator>Wihlke, Johan</dc:creator>
  <dc:description>Maj 2012, MS Office 2010_x000d_
LexiConsult 08-566 107 00, MC</dc:description>
  <cp:lastModifiedBy>Stenström, Evelina</cp:lastModifiedBy>
  <cp:revision>142</cp:revision>
  <cp:lastPrinted>2015-10-08T11:27:13Z</cp:lastPrinted>
  <dcterms:created xsi:type="dcterms:W3CDTF">2015-02-02T10:06:07Z</dcterms:created>
  <dcterms:modified xsi:type="dcterms:W3CDTF">2015-10-30T11:46:59Z</dcterms:modified>
</cp:coreProperties>
</file>